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302"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283" r:id="rId42"/>
    <p:sldId id="284" r:id="rId43"/>
    <p:sldId id="303" r:id="rId44"/>
    <p:sldId id="304" r:id="rId45"/>
    <p:sldId id="305" r:id="rId46"/>
    <p:sldId id="306" r:id="rId47"/>
    <p:sldId id="308" r:id="rId48"/>
    <p:sldId id="309" r:id="rId49"/>
    <p:sldId id="310" r:id="rId50"/>
    <p:sldId id="311" r:id="rId51"/>
    <p:sldId id="312" r:id="rId52"/>
    <p:sldId id="313" r:id="rId53"/>
    <p:sldId id="340" r:id="rId54"/>
    <p:sldId id="316" r:id="rId55"/>
    <p:sldId id="317" r:id="rId56"/>
    <p:sldId id="314"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00" r:id="rId8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838E56-E288-4398-894E-06EDCAF4C5B1}" type="datetimeFigureOut">
              <a:rPr lang="en-US" smtClean="0"/>
              <a:t>2/20/2026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1508DF-0038-45F3-9FCD-48531E9364CE}" type="slidenum">
              <a:rPr lang="en-US" smtClean="0"/>
              <a:t>‹#›</a:t>
            </a:fld>
            <a:endParaRPr lang="en-US"/>
          </a:p>
        </p:txBody>
      </p:sp>
    </p:spTree>
    <p:extLst>
      <p:ext uri="{BB962C8B-B14F-4D97-AF65-F5344CB8AC3E}">
        <p14:creationId xmlns:p14="http://schemas.microsoft.com/office/powerpoint/2010/main" val="1025504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1508DF-0038-45F3-9FCD-48531E9364CE}" type="slidenum">
              <a:rPr lang="en-US" smtClean="0"/>
              <a:t>43</a:t>
            </a:fld>
            <a:endParaRPr lang="en-US"/>
          </a:p>
        </p:txBody>
      </p:sp>
    </p:spTree>
    <p:extLst>
      <p:ext uri="{BB962C8B-B14F-4D97-AF65-F5344CB8AC3E}">
        <p14:creationId xmlns:p14="http://schemas.microsoft.com/office/powerpoint/2010/main" val="2617481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CC79E24-76A7-4BDE-8ABB-2004702E4EC1}" type="datetimeFigureOut">
              <a:rPr lang="en-US" smtClean="0"/>
              <a:t>2/20/2026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F528D67-5EE9-4339-990A-A457C5A84899}"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6296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79E24-76A7-4BDE-8ABB-2004702E4EC1}" type="datetimeFigureOut">
              <a:rPr lang="en-US" smtClean="0"/>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28D67-5EE9-4339-990A-A457C5A84899}" type="slidenum">
              <a:rPr lang="en-US" smtClean="0"/>
              <a:t>‹#›</a:t>
            </a:fld>
            <a:endParaRPr lang="en-US"/>
          </a:p>
        </p:txBody>
      </p:sp>
    </p:spTree>
    <p:extLst>
      <p:ext uri="{BB962C8B-B14F-4D97-AF65-F5344CB8AC3E}">
        <p14:creationId xmlns:p14="http://schemas.microsoft.com/office/powerpoint/2010/main" val="2836457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79E24-76A7-4BDE-8ABB-2004702E4EC1}" type="datetimeFigureOut">
              <a:rPr lang="en-US" smtClean="0"/>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28D67-5EE9-4339-990A-A457C5A84899}"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8605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C79E24-76A7-4BDE-8ABB-2004702E4EC1}" type="datetimeFigureOut">
              <a:rPr lang="en-US" smtClean="0"/>
              <a:t>2/20/2026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28D67-5EE9-4339-990A-A457C5A84899}" type="slidenum">
              <a:rPr lang="en-US" smtClean="0"/>
              <a:t>‹#›</a:t>
            </a:fld>
            <a:endParaRPr lang="en-US"/>
          </a:p>
        </p:txBody>
      </p:sp>
    </p:spTree>
    <p:extLst>
      <p:ext uri="{BB962C8B-B14F-4D97-AF65-F5344CB8AC3E}">
        <p14:creationId xmlns:p14="http://schemas.microsoft.com/office/powerpoint/2010/main" val="3281529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CC79E24-76A7-4BDE-8ABB-2004702E4EC1}" type="datetimeFigureOut">
              <a:rPr lang="en-US" smtClean="0"/>
              <a:t>2/20/2026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528D67-5EE9-4339-990A-A457C5A84899}"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1487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C79E24-76A7-4BDE-8ABB-2004702E4EC1}" type="datetimeFigureOut">
              <a:rPr lang="en-US" smtClean="0"/>
              <a:t>2/20/2026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528D67-5EE9-4339-990A-A457C5A8489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368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C79E24-76A7-4BDE-8ABB-2004702E4EC1}" type="datetimeFigureOut">
              <a:rPr lang="en-US" smtClean="0"/>
              <a:t>2/20/2026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528D67-5EE9-4339-990A-A457C5A84899}" type="slidenum">
              <a:rPr lang="en-US" smtClean="0"/>
              <a:t>‹#›</a:t>
            </a:fld>
            <a:endParaRPr lang="en-US"/>
          </a:p>
        </p:txBody>
      </p:sp>
    </p:spTree>
    <p:extLst>
      <p:ext uri="{BB962C8B-B14F-4D97-AF65-F5344CB8AC3E}">
        <p14:creationId xmlns:p14="http://schemas.microsoft.com/office/powerpoint/2010/main" val="1488057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C79E24-76A7-4BDE-8ABB-2004702E4EC1}" type="datetimeFigureOut">
              <a:rPr lang="en-US" smtClean="0"/>
              <a:t>2/20/2026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28D67-5EE9-4339-990A-A457C5A84899}"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3603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C79E24-76A7-4BDE-8ABB-2004702E4EC1}" type="datetimeFigureOut">
              <a:rPr lang="en-US" smtClean="0"/>
              <a:t>2/20/2026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28D67-5EE9-4339-990A-A457C5A84899}" type="slidenum">
              <a:rPr lang="en-US" smtClean="0"/>
              <a:t>‹#›</a:t>
            </a:fld>
            <a:endParaRPr lang="en-US"/>
          </a:p>
        </p:txBody>
      </p:sp>
    </p:spTree>
    <p:extLst>
      <p:ext uri="{BB962C8B-B14F-4D97-AF65-F5344CB8AC3E}">
        <p14:creationId xmlns:p14="http://schemas.microsoft.com/office/powerpoint/2010/main" val="3956255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C79E24-76A7-4BDE-8ABB-2004702E4EC1}" type="datetimeFigureOut">
              <a:rPr lang="en-US" smtClean="0"/>
              <a:t>2/20/2026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28D67-5EE9-4339-990A-A457C5A84899}" type="slidenum">
              <a:rPr lang="en-US" smtClean="0"/>
              <a:t>‹#›</a:t>
            </a:fld>
            <a:endParaRPr lang="en-US"/>
          </a:p>
        </p:txBody>
      </p:sp>
    </p:spTree>
    <p:extLst>
      <p:ext uri="{BB962C8B-B14F-4D97-AF65-F5344CB8AC3E}">
        <p14:creationId xmlns:p14="http://schemas.microsoft.com/office/powerpoint/2010/main" val="3270434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79E24-76A7-4BDE-8ABB-2004702E4EC1}" type="datetimeFigureOut">
              <a:rPr lang="en-US" smtClean="0"/>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28D67-5EE9-4339-990A-A457C5A84899}"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2114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79E24-76A7-4BDE-8ABB-2004702E4EC1}" type="datetimeFigureOut">
              <a:rPr lang="en-US" smtClean="0"/>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28D67-5EE9-4339-990A-A457C5A84899}"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9756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79E24-76A7-4BDE-8ABB-2004702E4EC1}" type="datetimeFigureOut">
              <a:rPr lang="en-US" smtClean="0"/>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28D67-5EE9-4339-990A-A457C5A84899}" type="slidenum">
              <a:rPr lang="en-US" smtClean="0"/>
              <a:t>‹#›</a:t>
            </a:fld>
            <a:endParaRPr lang="en-US"/>
          </a:p>
        </p:txBody>
      </p:sp>
    </p:spTree>
    <p:extLst>
      <p:ext uri="{BB962C8B-B14F-4D97-AF65-F5344CB8AC3E}">
        <p14:creationId xmlns:p14="http://schemas.microsoft.com/office/powerpoint/2010/main" val="3354918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79E24-76A7-4BDE-8ABB-2004702E4EC1}" type="datetimeFigureOut">
              <a:rPr lang="en-US" smtClean="0"/>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28D67-5EE9-4339-990A-A457C5A84899}"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1943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79E24-76A7-4BDE-8ABB-2004702E4EC1}" type="datetimeFigureOut">
              <a:rPr lang="en-US" smtClean="0"/>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28D67-5EE9-4339-990A-A457C5A84899}"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8726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79E24-76A7-4BDE-8ABB-2004702E4EC1}" type="datetimeFigureOut">
              <a:rPr lang="en-US" smtClean="0"/>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28D67-5EE9-4339-990A-A457C5A8489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58279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79E24-76A7-4BDE-8ABB-2004702E4EC1}" type="datetimeFigureOut">
              <a:rPr lang="en-US" smtClean="0"/>
              <a:t>2/20/2026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28D67-5EE9-4339-990A-A457C5A84899}"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1362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CC79E24-76A7-4BDE-8ABB-2004702E4EC1}" type="datetimeFigureOut">
              <a:rPr lang="en-US" smtClean="0"/>
              <a:t>2/20/2026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F528D67-5EE9-4339-990A-A457C5A84899}" type="slidenum">
              <a:rPr lang="en-US" smtClean="0"/>
              <a:t>‹#›</a:t>
            </a:fld>
            <a:endParaRPr lang="en-US"/>
          </a:p>
        </p:txBody>
      </p:sp>
    </p:spTree>
    <p:extLst>
      <p:ext uri="{BB962C8B-B14F-4D97-AF65-F5344CB8AC3E}">
        <p14:creationId xmlns:p14="http://schemas.microsoft.com/office/powerpoint/2010/main" val="39478002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DA632-F871-E285-FDDE-2C4F00F7471B}"/>
              </a:ext>
            </a:extLst>
          </p:cNvPr>
          <p:cNvSpPr>
            <a:spLocks noGrp="1"/>
          </p:cNvSpPr>
          <p:nvPr>
            <p:ph type="ctrTitle"/>
          </p:nvPr>
        </p:nvSpPr>
        <p:spPr/>
        <p:txBody>
          <a:bodyPr/>
          <a:lstStyle/>
          <a:p>
            <a:r>
              <a:rPr lang="en-IN" sz="3600" b="1" dirty="0"/>
              <a:t>Litigation Management, Court Cases &amp; Preparation of SOF</a:t>
            </a:r>
            <a:endParaRPr lang="en-US" sz="3600" b="1" dirty="0"/>
          </a:p>
        </p:txBody>
      </p:sp>
      <p:sp>
        <p:nvSpPr>
          <p:cNvPr id="3" name="Subtitle 2">
            <a:extLst>
              <a:ext uri="{FF2B5EF4-FFF2-40B4-BE49-F238E27FC236}">
                <a16:creationId xmlns:a16="http://schemas.microsoft.com/office/drawing/2014/main" id="{DBFF63F2-DF9D-1B9F-F9B7-42F0CEEE2E89}"/>
              </a:ext>
            </a:extLst>
          </p:cNvPr>
          <p:cNvSpPr>
            <a:spLocks noGrp="1"/>
          </p:cNvSpPr>
          <p:nvPr>
            <p:ph type="subTitle" idx="1"/>
          </p:nvPr>
        </p:nvSpPr>
        <p:spPr/>
        <p:txBody>
          <a:bodyPr>
            <a:noAutofit/>
          </a:bodyPr>
          <a:lstStyle/>
          <a:p>
            <a:r>
              <a:rPr lang="en-IN" sz="2800" dirty="0"/>
              <a:t>Ms. Khushbu Prasad</a:t>
            </a:r>
            <a:br>
              <a:rPr lang="en-IN" sz="2800" dirty="0"/>
            </a:br>
            <a:r>
              <a:rPr lang="en-IN" sz="2800" b="1" i="1" dirty="0"/>
              <a:t>Amity Law School, Amity University Patna</a:t>
            </a:r>
            <a:endParaRPr lang="en-US" sz="2800" b="1" i="1" dirty="0"/>
          </a:p>
        </p:txBody>
      </p:sp>
    </p:spTree>
    <p:extLst>
      <p:ext uri="{BB962C8B-B14F-4D97-AF65-F5344CB8AC3E}">
        <p14:creationId xmlns:p14="http://schemas.microsoft.com/office/powerpoint/2010/main" val="3489129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385D6-35D4-D00C-B87E-2526B9EAE4E6}"/>
              </a:ext>
            </a:extLst>
          </p:cNvPr>
          <p:cNvSpPr>
            <a:spLocks noGrp="1"/>
          </p:cNvSpPr>
          <p:nvPr>
            <p:ph type="title"/>
          </p:nvPr>
        </p:nvSpPr>
        <p:spPr/>
        <p:txBody>
          <a:bodyPr>
            <a:normAutofit fontScale="90000"/>
          </a:bodyPr>
          <a:lstStyle/>
          <a:p>
            <a:r>
              <a:rPr lang="en-US" sz="3200" b="1" dirty="0"/>
              <a:t>What do you mean by Pleadings? Explain the principles which should be kept in mind while drafting of pleadings.</a:t>
            </a:r>
          </a:p>
        </p:txBody>
      </p:sp>
      <p:sp>
        <p:nvSpPr>
          <p:cNvPr id="3" name="Content Placeholder 2">
            <a:extLst>
              <a:ext uri="{FF2B5EF4-FFF2-40B4-BE49-F238E27FC236}">
                <a16:creationId xmlns:a16="http://schemas.microsoft.com/office/drawing/2014/main" id="{3DD594F2-CFE5-1A56-4EED-AAD443E817DB}"/>
              </a:ext>
            </a:extLst>
          </p:cNvPr>
          <p:cNvSpPr>
            <a:spLocks noGrp="1"/>
          </p:cNvSpPr>
          <p:nvPr>
            <p:ph idx="1"/>
          </p:nvPr>
        </p:nvSpPr>
        <p:spPr/>
        <p:txBody>
          <a:bodyPr>
            <a:normAutofit fontScale="77500" lnSpcReduction="20000"/>
          </a:bodyPr>
          <a:lstStyle/>
          <a:p>
            <a:r>
              <a:rPr lang="en-US" dirty="0"/>
              <a:t>What are Pleadings? </a:t>
            </a:r>
          </a:p>
          <a:p>
            <a:r>
              <a:rPr lang="en-US" dirty="0"/>
              <a:t>In Indian law, pleadings refer to the formal written documents filed by parties to a case to set out their claims, defenses, and other material facts in the court. The primary pleadings include: </a:t>
            </a:r>
          </a:p>
          <a:p>
            <a:r>
              <a:rPr lang="en-US" b="1" dirty="0"/>
              <a:t>Plaint: </a:t>
            </a:r>
            <a:r>
              <a:rPr lang="en-US" dirty="0"/>
              <a:t>Filed by the plaintiff to initiate the suit, stating the facts constituting the cause of action and the relief sought. </a:t>
            </a:r>
          </a:p>
          <a:p>
            <a:r>
              <a:rPr lang="en-US" b="1" dirty="0"/>
              <a:t>Written Statement: </a:t>
            </a:r>
            <a:r>
              <a:rPr lang="en-US" dirty="0"/>
              <a:t>Filed by the defendant in response to the plaint, providing their defense.</a:t>
            </a:r>
          </a:p>
          <a:p>
            <a:r>
              <a:rPr lang="en-US" b="1" dirty="0"/>
              <a:t>Replications and Counterclaims: </a:t>
            </a:r>
            <a:r>
              <a:rPr lang="en-US" dirty="0"/>
              <a:t>Filed in reply to the written statement, or where the defendant files a counterclaim. </a:t>
            </a:r>
          </a:p>
          <a:p>
            <a:r>
              <a:rPr lang="en-US" dirty="0"/>
              <a:t>Pleadings ensure that both parties understand each other’s claims, defenses, and the issues in dispute, thereby enabling the court to adjudicate fairly.</a:t>
            </a:r>
          </a:p>
        </p:txBody>
      </p:sp>
    </p:spTree>
    <p:extLst>
      <p:ext uri="{BB962C8B-B14F-4D97-AF65-F5344CB8AC3E}">
        <p14:creationId xmlns:p14="http://schemas.microsoft.com/office/powerpoint/2010/main" val="2872566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AA5E9-20FE-9120-9E2E-B5577A29ABFF}"/>
              </a:ext>
            </a:extLst>
          </p:cNvPr>
          <p:cNvSpPr>
            <a:spLocks noGrp="1"/>
          </p:cNvSpPr>
          <p:nvPr>
            <p:ph type="title"/>
          </p:nvPr>
        </p:nvSpPr>
        <p:spPr/>
        <p:txBody>
          <a:bodyPr>
            <a:normAutofit fontScale="90000"/>
          </a:bodyPr>
          <a:lstStyle/>
          <a:p>
            <a:r>
              <a:rPr lang="en-US" b="1" dirty="0"/>
              <a:t>Principles of Drafting Pleadings as per Indian Laws</a:t>
            </a:r>
            <a:br>
              <a:rPr lang="en-US" b="1" dirty="0"/>
            </a:br>
            <a:endParaRPr lang="en-US" dirty="0"/>
          </a:p>
        </p:txBody>
      </p:sp>
      <p:sp>
        <p:nvSpPr>
          <p:cNvPr id="3" name="Content Placeholder 2">
            <a:extLst>
              <a:ext uri="{FF2B5EF4-FFF2-40B4-BE49-F238E27FC236}">
                <a16:creationId xmlns:a16="http://schemas.microsoft.com/office/drawing/2014/main" id="{91BBAD6B-0CF5-8D41-8A3C-597BE8E02516}"/>
              </a:ext>
            </a:extLst>
          </p:cNvPr>
          <p:cNvSpPr>
            <a:spLocks noGrp="1"/>
          </p:cNvSpPr>
          <p:nvPr>
            <p:ph idx="1"/>
          </p:nvPr>
        </p:nvSpPr>
        <p:spPr/>
        <p:txBody>
          <a:bodyPr>
            <a:normAutofit fontScale="85000" lnSpcReduction="10000"/>
          </a:bodyPr>
          <a:lstStyle/>
          <a:p>
            <a:pPr fontAlgn="base"/>
            <a:r>
              <a:rPr lang="en-US" b="1" dirty="0"/>
              <a:t>1. Clarity and Precision (Order VI, Rule 2 and Rule 3 of CPC)</a:t>
            </a:r>
          </a:p>
          <a:p>
            <a:pPr fontAlgn="base"/>
            <a:r>
              <a:rPr lang="en-US" dirty="0"/>
              <a:t>Pleadings should be clear, precise, and unambiguous. They must concisely state the material facts relevant to the case without unnecessary embellishments.</a:t>
            </a:r>
          </a:p>
          <a:p>
            <a:pPr fontAlgn="base"/>
            <a:r>
              <a:rPr lang="en-US" b="1" dirty="0"/>
              <a:t>Order VI, Rule 2</a:t>
            </a:r>
            <a:r>
              <a:rPr lang="en-US" dirty="0"/>
              <a:t> of the CPC requires the </a:t>
            </a:r>
            <a:r>
              <a:rPr lang="en-US" b="1" dirty="0"/>
              <a:t>plaint</a:t>
            </a:r>
            <a:r>
              <a:rPr lang="en-US" dirty="0"/>
              <a:t> and </a:t>
            </a:r>
            <a:r>
              <a:rPr lang="en-US" b="1" dirty="0"/>
              <a:t>written statement</a:t>
            </a:r>
            <a:r>
              <a:rPr lang="en-US" dirty="0"/>
              <a:t> to contain concise statements of facts and not legal arguments.</a:t>
            </a:r>
          </a:p>
          <a:p>
            <a:pPr fontAlgn="base"/>
            <a:r>
              <a:rPr lang="en-US" b="1" dirty="0"/>
              <a:t>Order VI, Rule 3</a:t>
            </a:r>
            <a:r>
              <a:rPr lang="en-US" dirty="0"/>
              <a:t> mandates that the facts in the pleadings should be stated in numbered paragraphs, each paragraph dealing with a distinct fact.</a:t>
            </a:r>
          </a:p>
          <a:p>
            <a:pPr fontAlgn="base"/>
            <a:r>
              <a:rPr lang="en-US" dirty="0"/>
              <a:t>For example, if a party claims that a contract has been breached, the pleading must clearly state the date, nature of the contract, the party who breached it, and how it was breached.</a:t>
            </a:r>
          </a:p>
          <a:p>
            <a:endParaRPr lang="en-US" dirty="0"/>
          </a:p>
        </p:txBody>
      </p:sp>
    </p:spTree>
    <p:extLst>
      <p:ext uri="{BB962C8B-B14F-4D97-AF65-F5344CB8AC3E}">
        <p14:creationId xmlns:p14="http://schemas.microsoft.com/office/powerpoint/2010/main" val="1677781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BF69D-B201-6414-8A38-7DA1E850EE97}"/>
              </a:ext>
            </a:extLst>
          </p:cNvPr>
          <p:cNvSpPr>
            <a:spLocks noGrp="1"/>
          </p:cNvSpPr>
          <p:nvPr>
            <p:ph type="title"/>
          </p:nvPr>
        </p:nvSpPr>
        <p:spPr/>
        <p:txBody>
          <a:bodyPr>
            <a:normAutofit fontScale="90000"/>
          </a:bodyPr>
          <a:lstStyle/>
          <a:p>
            <a:r>
              <a:rPr lang="en-US" b="1" dirty="0"/>
              <a:t>Cause of Action (Order VII, Rule 1 of CPC)</a:t>
            </a:r>
            <a:br>
              <a:rPr lang="en-US" b="1" dirty="0"/>
            </a:br>
            <a:endParaRPr lang="en-US" dirty="0"/>
          </a:p>
        </p:txBody>
      </p:sp>
      <p:sp>
        <p:nvSpPr>
          <p:cNvPr id="3" name="Content Placeholder 2">
            <a:extLst>
              <a:ext uri="{FF2B5EF4-FFF2-40B4-BE49-F238E27FC236}">
                <a16:creationId xmlns:a16="http://schemas.microsoft.com/office/drawing/2014/main" id="{8DECF017-2C99-DF29-B38D-C925B126CB5B}"/>
              </a:ext>
            </a:extLst>
          </p:cNvPr>
          <p:cNvSpPr>
            <a:spLocks noGrp="1"/>
          </p:cNvSpPr>
          <p:nvPr>
            <p:ph idx="1"/>
          </p:nvPr>
        </p:nvSpPr>
        <p:spPr/>
        <p:txBody>
          <a:bodyPr>
            <a:normAutofit fontScale="92500" lnSpcReduction="10000"/>
          </a:bodyPr>
          <a:lstStyle/>
          <a:p>
            <a:pPr fontAlgn="base"/>
            <a:r>
              <a:rPr lang="en-US" dirty="0"/>
              <a:t>The </a:t>
            </a:r>
            <a:r>
              <a:rPr lang="en-US" b="1" dirty="0"/>
              <a:t>cause of action</a:t>
            </a:r>
            <a:r>
              <a:rPr lang="en-US" dirty="0"/>
              <a:t> is the legal ground on which the suit is based. It should be stated clearly to show the legal right infringed and the wrongful act that caused the injury.</a:t>
            </a:r>
          </a:p>
          <a:p>
            <a:pPr fontAlgn="base"/>
            <a:r>
              <a:rPr lang="en-US" b="1" dirty="0"/>
              <a:t>Order VII, Rule 1</a:t>
            </a:r>
            <a:r>
              <a:rPr lang="en-US" dirty="0"/>
              <a:t> requires that the </a:t>
            </a:r>
            <a:r>
              <a:rPr lang="en-US" b="1" dirty="0"/>
              <a:t>plaint</a:t>
            </a:r>
            <a:r>
              <a:rPr lang="en-US" dirty="0"/>
              <a:t> should disclose the cause of action in a manner that enables the court to determine if it has jurisdiction to hear the case.</a:t>
            </a:r>
          </a:p>
          <a:p>
            <a:pPr fontAlgn="base"/>
            <a:r>
              <a:rPr lang="en-US" dirty="0"/>
              <a:t>For example, in a suit for breach of contract, the cause of action may be the failure of the defendant to perform the contract by a certain date.</a:t>
            </a:r>
          </a:p>
          <a:p>
            <a:br>
              <a:rPr lang="en-US" dirty="0"/>
            </a:br>
            <a:endParaRPr lang="en-US" dirty="0"/>
          </a:p>
        </p:txBody>
      </p:sp>
    </p:spTree>
    <p:extLst>
      <p:ext uri="{BB962C8B-B14F-4D97-AF65-F5344CB8AC3E}">
        <p14:creationId xmlns:p14="http://schemas.microsoft.com/office/powerpoint/2010/main" val="2851705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B0E6D-2886-64F9-B544-F57F93AFB06A}"/>
              </a:ext>
            </a:extLst>
          </p:cNvPr>
          <p:cNvSpPr>
            <a:spLocks noGrp="1"/>
          </p:cNvSpPr>
          <p:nvPr>
            <p:ph type="title"/>
          </p:nvPr>
        </p:nvSpPr>
        <p:spPr/>
        <p:txBody>
          <a:bodyPr>
            <a:normAutofit fontScale="90000"/>
          </a:bodyPr>
          <a:lstStyle/>
          <a:p>
            <a:r>
              <a:rPr lang="en-US" b="1" dirty="0"/>
              <a:t>Proper Jurisdiction (Section 20 of CPC)</a:t>
            </a:r>
            <a:br>
              <a:rPr lang="en-US" b="1" dirty="0"/>
            </a:br>
            <a:endParaRPr lang="en-US" dirty="0"/>
          </a:p>
        </p:txBody>
      </p:sp>
      <p:sp>
        <p:nvSpPr>
          <p:cNvPr id="3" name="Content Placeholder 2">
            <a:extLst>
              <a:ext uri="{FF2B5EF4-FFF2-40B4-BE49-F238E27FC236}">
                <a16:creationId xmlns:a16="http://schemas.microsoft.com/office/drawing/2014/main" id="{9F48D106-6CF6-B7BE-67EA-06E27EE6A949}"/>
              </a:ext>
            </a:extLst>
          </p:cNvPr>
          <p:cNvSpPr>
            <a:spLocks noGrp="1"/>
          </p:cNvSpPr>
          <p:nvPr>
            <p:ph idx="1"/>
          </p:nvPr>
        </p:nvSpPr>
        <p:spPr/>
        <p:txBody>
          <a:bodyPr>
            <a:normAutofit lnSpcReduction="10000"/>
          </a:bodyPr>
          <a:lstStyle/>
          <a:p>
            <a:pPr fontAlgn="base"/>
            <a:r>
              <a:rPr lang="en-US" dirty="0"/>
              <a:t>Pleadings should clearly state the court’s jurisdiction, i.e., which court has the authority to hear the case. Jurisdiction is determined based on the subject matter, location, and value of the dispute.</a:t>
            </a:r>
          </a:p>
          <a:p>
            <a:pPr fontAlgn="base"/>
            <a:r>
              <a:rPr lang="en-US" b="1" dirty="0"/>
              <a:t>Section 20</a:t>
            </a:r>
            <a:r>
              <a:rPr lang="en-US" dirty="0"/>
              <a:t> of the CPC defines where a suit can be instituted, stating that it can be filed in the court within the local limits of whose jurisdiction the cause of action wholly or partly arises.</a:t>
            </a:r>
          </a:p>
          <a:p>
            <a:pPr fontAlgn="base"/>
            <a:r>
              <a:rPr lang="en-US" dirty="0"/>
              <a:t>For example, if a dispute arises over a contract signed in Mumbai, the court in Mumbai would have jurisdiction to hear the matter.</a:t>
            </a:r>
          </a:p>
          <a:p>
            <a:endParaRPr lang="en-US" dirty="0"/>
          </a:p>
        </p:txBody>
      </p:sp>
    </p:spTree>
    <p:extLst>
      <p:ext uri="{BB962C8B-B14F-4D97-AF65-F5344CB8AC3E}">
        <p14:creationId xmlns:p14="http://schemas.microsoft.com/office/powerpoint/2010/main" val="3869555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36609-D626-6759-0F1F-EE140C71F2E6}"/>
              </a:ext>
            </a:extLst>
          </p:cNvPr>
          <p:cNvSpPr>
            <a:spLocks noGrp="1"/>
          </p:cNvSpPr>
          <p:nvPr>
            <p:ph type="title"/>
          </p:nvPr>
        </p:nvSpPr>
        <p:spPr/>
        <p:txBody>
          <a:bodyPr>
            <a:normAutofit fontScale="90000"/>
          </a:bodyPr>
          <a:lstStyle/>
          <a:p>
            <a:r>
              <a:rPr lang="en-US" b="1" dirty="0"/>
              <a:t>Concise and Material Facts (Order VI, Rule 2 of CPC)</a:t>
            </a:r>
            <a:br>
              <a:rPr lang="en-US" b="1" dirty="0"/>
            </a:br>
            <a:endParaRPr lang="en-US" dirty="0"/>
          </a:p>
        </p:txBody>
      </p:sp>
      <p:sp>
        <p:nvSpPr>
          <p:cNvPr id="3" name="Content Placeholder 2">
            <a:extLst>
              <a:ext uri="{FF2B5EF4-FFF2-40B4-BE49-F238E27FC236}">
                <a16:creationId xmlns:a16="http://schemas.microsoft.com/office/drawing/2014/main" id="{0F352DA6-8ABE-7C02-DB95-AF2918262E1A}"/>
              </a:ext>
            </a:extLst>
          </p:cNvPr>
          <p:cNvSpPr>
            <a:spLocks noGrp="1"/>
          </p:cNvSpPr>
          <p:nvPr>
            <p:ph idx="1"/>
          </p:nvPr>
        </p:nvSpPr>
        <p:spPr/>
        <p:txBody>
          <a:bodyPr/>
          <a:lstStyle/>
          <a:p>
            <a:pPr fontAlgn="base"/>
            <a:r>
              <a:rPr lang="en-US" dirty="0"/>
              <a:t>Pleadings must only contain relevant facts. Irrelevant, exaggerated, or vague statements weaken the case and can lead to dismissal.</a:t>
            </a:r>
          </a:p>
          <a:p>
            <a:pPr fontAlgn="base"/>
            <a:r>
              <a:rPr lang="en-US" b="1" dirty="0"/>
              <a:t>Order VI, Rule 2</a:t>
            </a:r>
            <a:r>
              <a:rPr lang="en-US" dirty="0"/>
              <a:t> requires that pleadings be restricted to material facts, and they must not contain evidence or arguments.</a:t>
            </a:r>
          </a:p>
          <a:p>
            <a:pPr fontAlgn="base"/>
            <a:r>
              <a:rPr lang="en-US" dirty="0"/>
              <a:t>For example, in a personal injury claim, the facts related to how the injury occurred, the treatment sought, and the impact on the plaintiff’s life must be included, but not medical details unless they are material to the case.</a:t>
            </a:r>
          </a:p>
          <a:p>
            <a:endParaRPr lang="en-US" dirty="0"/>
          </a:p>
        </p:txBody>
      </p:sp>
    </p:spTree>
    <p:extLst>
      <p:ext uri="{BB962C8B-B14F-4D97-AF65-F5344CB8AC3E}">
        <p14:creationId xmlns:p14="http://schemas.microsoft.com/office/powerpoint/2010/main" val="1808329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8EBD3-46BA-446B-1F16-DE06FF8093C0}"/>
              </a:ext>
            </a:extLst>
          </p:cNvPr>
          <p:cNvSpPr>
            <a:spLocks noGrp="1"/>
          </p:cNvSpPr>
          <p:nvPr>
            <p:ph type="title"/>
          </p:nvPr>
        </p:nvSpPr>
        <p:spPr/>
        <p:txBody>
          <a:bodyPr>
            <a:normAutofit fontScale="90000"/>
          </a:bodyPr>
          <a:lstStyle/>
          <a:p>
            <a:r>
              <a:rPr lang="en-US" b="1" dirty="0"/>
              <a:t> Specific Relief and Relief Claimed (Order VII, Rule 1 of CPC)</a:t>
            </a:r>
            <a:br>
              <a:rPr lang="en-US" b="1" dirty="0"/>
            </a:br>
            <a:endParaRPr lang="en-US" dirty="0"/>
          </a:p>
        </p:txBody>
      </p:sp>
      <p:sp>
        <p:nvSpPr>
          <p:cNvPr id="3" name="Content Placeholder 2">
            <a:extLst>
              <a:ext uri="{FF2B5EF4-FFF2-40B4-BE49-F238E27FC236}">
                <a16:creationId xmlns:a16="http://schemas.microsoft.com/office/drawing/2014/main" id="{43F2AC38-8D92-F37C-F8A7-9E2248149EDB}"/>
              </a:ext>
            </a:extLst>
          </p:cNvPr>
          <p:cNvSpPr>
            <a:spLocks noGrp="1"/>
          </p:cNvSpPr>
          <p:nvPr>
            <p:ph idx="1"/>
          </p:nvPr>
        </p:nvSpPr>
        <p:spPr/>
        <p:txBody>
          <a:bodyPr>
            <a:normAutofit lnSpcReduction="10000"/>
          </a:bodyPr>
          <a:lstStyle/>
          <a:p>
            <a:pPr fontAlgn="base"/>
            <a:r>
              <a:rPr lang="en-US" dirty="0"/>
              <a:t>Pleadings must specify the relief or remedy being sought by the party. Whether it’s a claim for damages, an injunction, or specific performance, it should be clearly stated.</a:t>
            </a:r>
          </a:p>
          <a:p>
            <a:pPr fontAlgn="base"/>
            <a:r>
              <a:rPr lang="en-US" b="1" dirty="0"/>
              <a:t>Order VII, Rule 1</a:t>
            </a:r>
            <a:r>
              <a:rPr lang="en-US" dirty="0"/>
              <a:t> of the CPC requires that the </a:t>
            </a:r>
            <a:r>
              <a:rPr lang="en-US" b="1" dirty="0"/>
              <a:t>plaint</a:t>
            </a:r>
            <a:r>
              <a:rPr lang="en-US" dirty="0"/>
              <a:t> should contain a prayer for relief. This could be the return of a certain sum, an injunction, or specific performance of a contract.</a:t>
            </a:r>
          </a:p>
          <a:p>
            <a:pPr fontAlgn="base"/>
            <a:r>
              <a:rPr lang="en-US" dirty="0"/>
              <a:t>For example, in a suit for property recovery, the prayer should specifically request the return of the property.</a:t>
            </a:r>
          </a:p>
          <a:p>
            <a:endParaRPr lang="en-US" dirty="0"/>
          </a:p>
        </p:txBody>
      </p:sp>
    </p:spTree>
    <p:extLst>
      <p:ext uri="{BB962C8B-B14F-4D97-AF65-F5344CB8AC3E}">
        <p14:creationId xmlns:p14="http://schemas.microsoft.com/office/powerpoint/2010/main" val="3992510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BC71C-9079-341A-3704-620085D3D74D}"/>
              </a:ext>
            </a:extLst>
          </p:cNvPr>
          <p:cNvSpPr>
            <a:spLocks noGrp="1"/>
          </p:cNvSpPr>
          <p:nvPr>
            <p:ph type="title"/>
          </p:nvPr>
        </p:nvSpPr>
        <p:spPr/>
        <p:txBody>
          <a:bodyPr>
            <a:normAutofit fontScale="90000"/>
          </a:bodyPr>
          <a:lstStyle/>
          <a:p>
            <a:r>
              <a:rPr lang="en-US" b="1" dirty="0"/>
              <a:t>No Inconsistencies (Order VI, Rule 17 of CPC)</a:t>
            </a:r>
            <a:br>
              <a:rPr lang="en-US" b="1" dirty="0"/>
            </a:br>
            <a:endParaRPr lang="en-US" dirty="0"/>
          </a:p>
        </p:txBody>
      </p:sp>
      <p:sp>
        <p:nvSpPr>
          <p:cNvPr id="3" name="Content Placeholder 2">
            <a:extLst>
              <a:ext uri="{FF2B5EF4-FFF2-40B4-BE49-F238E27FC236}">
                <a16:creationId xmlns:a16="http://schemas.microsoft.com/office/drawing/2014/main" id="{25EDD531-844F-2004-9442-79A73AABE118}"/>
              </a:ext>
            </a:extLst>
          </p:cNvPr>
          <p:cNvSpPr>
            <a:spLocks noGrp="1"/>
          </p:cNvSpPr>
          <p:nvPr>
            <p:ph idx="1"/>
          </p:nvPr>
        </p:nvSpPr>
        <p:spPr/>
        <p:txBody>
          <a:bodyPr/>
          <a:lstStyle/>
          <a:p>
            <a:pPr fontAlgn="base"/>
            <a:r>
              <a:rPr lang="en-US" dirty="0"/>
              <a:t>Pleadings must be consistent, and there should be no contradictions between the facts stated in various parts of the pleadings. If a party wishes to introduce new facts, it must do so through proper amendment procedures.</a:t>
            </a:r>
          </a:p>
          <a:p>
            <a:pPr fontAlgn="base"/>
            <a:r>
              <a:rPr lang="en-US" b="1" dirty="0"/>
              <a:t>Order VI, Rule 17</a:t>
            </a:r>
            <a:r>
              <a:rPr lang="en-US" dirty="0"/>
              <a:t> allows a party to amend its pleading with the court’s permission, to correct mistakes or add new facts. Amendments must not contradict the initial facts or cause prejudice to the other party.</a:t>
            </a:r>
          </a:p>
          <a:p>
            <a:br>
              <a:rPr lang="en-US" dirty="0"/>
            </a:br>
            <a:endParaRPr lang="en-US" dirty="0"/>
          </a:p>
        </p:txBody>
      </p:sp>
    </p:spTree>
    <p:extLst>
      <p:ext uri="{BB962C8B-B14F-4D97-AF65-F5344CB8AC3E}">
        <p14:creationId xmlns:p14="http://schemas.microsoft.com/office/powerpoint/2010/main" val="650286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7C259-45F9-9B9F-B4AC-6CAC8FACB52E}"/>
              </a:ext>
            </a:extLst>
          </p:cNvPr>
          <p:cNvSpPr>
            <a:spLocks noGrp="1"/>
          </p:cNvSpPr>
          <p:nvPr>
            <p:ph type="title"/>
          </p:nvPr>
        </p:nvSpPr>
        <p:spPr/>
        <p:txBody>
          <a:bodyPr>
            <a:normAutofit fontScale="90000"/>
          </a:bodyPr>
          <a:lstStyle/>
          <a:p>
            <a:r>
              <a:rPr lang="en-US" b="1" dirty="0"/>
              <a:t>Affidavit Verification (Order VI, Rule 15 of CPC)</a:t>
            </a:r>
            <a:br>
              <a:rPr lang="en-US" b="1" dirty="0"/>
            </a:br>
            <a:endParaRPr lang="en-US" dirty="0"/>
          </a:p>
        </p:txBody>
      </p:sp>
      <p:sp>
        <p:nvSpPr>
          <p:cNvPr id="3" name="Content Placeholder 2">
            <a:extLst>
              <a:ext uri="{FF2B5EF4-FFF2-40B4-BE49-F238E27FC236}">
                <a16:creationId xmlns:a16="http://schemas.microsoft.com/office/drawing/2014/main" id="{C3220F53-2B6B-108C-2298-4C4FC2AA3F9D}"/>
              </a:ext>
            </a:extLst>
          </p:cNvPr>
          <p:cNvSpPr>
            <a:spLocks noGrp="1"/>
          </p:cNvSpPr>
          <p:nvPr>
            <p:ph idx="1"/>
          </p:nvPr>
        </p:nvSpPr>
        <p:spPr/>
        <p:txBody>
          <a:bodyPr/>
          <a:lstStyle/>
          <a:p>
            <a:pPr fontAlgn="base"/>
            <a:r>
              <a:rPr lang="en-US" dirty="0"/>
              <a:t>The </a:t>
            </a:r>
            <a:r>
              <a:rPr lang="en-US" b="1" dirty="0"/>
              <a:t>plaint</a:t>
            </a:r>
            <a:r>
              <a:rPr lang="en-US" dirty="0"/>
              <a:t> and </a:t>
            </a:r>
            <a:r>
              <a:rPr lang="en-US" b="1" dirty="0"/>
              <a:t>written statement</a:t>
            </a:r>
            <a:r>
              <a:rPr lang="en-US" dirty="0"/>
              <a:t> must be verified by an affidavit to affirm the truth of the contents. False statements can lead to serious legal consequences.</a:t>
            </a:r>
          </a:p>
          <a:p>
            <a:pPr fontAlgn="base"/>
            <a:r>
              <a:rPr lang="en-US" b="1" dirty="0"/>
              <a:t>Order VI, Rule 15</a:t>
            </a:r>
            <a:r>
              <a:rPr lang="en-US" dirty="0"/>
              <a:t> of the CPC requires every pleading to be verified by the party, affirming that the facts stated are true to their knowledge or belief. This ensures accountability and prevents fraudulent claims.</a:t>
            </a:r>
          </a:p>
          <a:p>
            <a:endParaRPr lang="en-US" dirty="0"/>
          </a:p>
        </p:txBody>
      </p:sp>
    </p:spTree>
    <p:extLst>
      <p:ext uri="{BB962C8B-B14F-4D97-AF65-F5344CB8AC3E}">
        <p14:creationId xmlns:p14="http://schemas.microsoft.com/office/powerpoint/2010/main" val="4026810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B3F3A-9D21-A6EC-538F-A726B45B96FB}"/>
              </a:ext>
            </a:extLst>
          </p:cNvPr>
          <p:cNvSpPr>
            <a:spLocks noGrp="1"/>
          </p:cNvSpPr>
          <p:nvPr>
            <p:ph type="title"/>
          </p:nvPr>
        </p:nvSpPr>
        <p:spPr/>
        <p:txBody>
          <a:bodyPr>
            <a:normAutofit fontScale="90000"/>
          </a:bodyPr>
          <a:lstStyle/>
          <a:p>
            <a:r>
              <a:rPr lang="en-US" b="1" dirty="0"/>
              <a:t>Incorporating Legal Provisions and Case Laws</a:t>
            </a:r>
            <a:br>
              <a:rPr lang="en-US" b="1" dirty="0"/>
            </a:br>
            <a:endParaRPr lang="en-US" dirty="0"/>
          </a:p>
        </p:txBody>
      </p:sp>
      <p:sp>
        <p:nvSpPr>
          <p:cNvPr id="3" name="Content Placeholder 2">
            <a:extLst>
              <a:ext uri="{FF2B5EF4-FFF2-40B4-BE49-F238E27FC236}">
                <a16:creationId xmlns:a16="http://schemas.microsoft.com/office/drawing/2014/main" id="{613CF7BA-76D3-9013-E3D7-E2C6454F4D2B}"/>
              </a:ext>
            </a:extLst>
          </p:cNvPr>
          <p:cNvSpPr>
            <a:spLocks noGrp="1"/>
          </p:cNvSpPr>
          <p:nvPr>
            <p:ph idx="1"/>
          </p:nvPr>
        </p:nvSpPr>
        <p:spPr/>
        <p:txBody>
          <a:bodyPr>
            <a:normAutofit fontScale="92500"/>
          </a:bodyPr>
          <a:lstStyle/>
          <a:p>
            <a:pPr fontAlgn="base"/>
            <a:r>
              <a:rPr lang="en-US" dirty="0"/>
              <a:t>Pleadings should refer to relevant legal provisions, statutes, or case law that support the claims or defenses. This helps in establishing the legal basis for the party’s case.</a:t>
            </a:r>
          </a:p>
          <a:p>
            <a:pPr fontAlgn="base"/>
            <a:r>
              <a:rPr lang="en-US" b="1" dirty="0"/>
              <a:t>Order VI, Rule 3</a:t>
            </a:r>
            <a:r>
              <a:rPr lang="en-US" dirty="0"/>
              <a:t> provides that the pleading should not include legal arguments, but the relevant statutory provisions, if applicable, should be cited. For instance, if a party is claiming breach of contract, it should refer to the relevant sections of the </a:t>
            </a:r>
            <a:r>
              <a:rPr lang="en-US" b="1" dirty="0"/>
              <a:t>Indian Contract Act, 1872</a:t>
            </a:r>
            <a:r>
              <a:rPr lang="en-US" dirty="0"/>
              <a:t>.</a:t>
            </a:r>
          </a:p>
          <a:p>
            <a:br>
              <a:rPr lang="en-US" dirty="0"/>
            </a:br>
            <a:endParaRPr lang="en-US" dirty="0"/>
          </a:p>
        </p:txBody>
      </p:sp>
    </p:spTree>
    <p:extLst>
      <p:ext uri="{BB962C8B-B14F-4D97-AF65-F5344CB8AC3E}">
        <p14:creationId xmlns:p14="http://schemas.microsoft.com/office/powerpoint/2010/main" val="855643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54C60-8ECA-0BA2-06F7-DB7F44B0407E}"/>
              </a:ext>
            </a:extLst>
          </p:cNvPr>
          <p:cNvSpPr>
            <a:spLocks noGrp="1"/>
          </p:cNvSpPr>
          <p:nvPr>
            <p:ph type="title"/>
          </p:nvPr>
        </p:nvSpPr>
        <p:spPr/>
        <p:txBody>
          <a:bodyPr>
            <a:normAutofit fontScale="90000"/>
          </a:bodyPr>
          <a:lstStyle/>
          <a:p>
            <a:r>
              <a:rPr lang="en-US" b="1" dirty="0"/>
              <a:t>Particulars of the Claim (Order VI, Rule 5 of CPC)</a:t>
            </a:r>
            <a:br>
              <a:rPr lang="en-US" b="1" dirty="0"/>
            </a:br>
            <a:endParaRPr lang="en-US" dirty="0"/>
          </a:p>
        </p:txBody>
      </p:sp>
      <p:sp>
        <p:nvSpPr>
          <p:cNvPr id="3" name="Content Placeholder 2">
            <a:extLst>
              <a:ext uri="{FF2B5EF4-FFF2-40B4-BE49-F238E27FC236}">
                <a16:creationId xmlns:a16="http://schemas.microsoft.com/office/drawing/2014/main" id="{C3B564C1-A848-CEB6-B6E3-BEB677441FD1}"/>
              </a:ext>
            </a:extLst>
          </p:cNvPr>
          <p:cNvSpPr>
            <a:spLocks noGrp="1"/>
          </p:cNvSpPr>
          <p:nvPr>
            <p:ph idx="1"/>
          </p:nvPr>
        </p:nvSpPr>
        <p:spPr/>
        <p:txBody>
          <a:bodyPr/>
          <a:lstStyle/>
          <a:p>
            <a:pPr fontAlgn="base"/>
            <a:r>
              <a:rPr lang="en-US" dirty="0"/>
              <a:t>In certain types of claims (e.g., claims for damages, or in torts), the pleading must contain specific particulars, such as the amount claimed or the specifics of the tortious act.</a:t>
            </a:r>
          </a:p>
          <a:p>
            <a:pPr fontAlgn="base"/>
            <a:r>
              <a:rPr lang="en-US" b="1" dirty="0"/>
              <a:t>Order VI, Rule 5</a:t>
            </a:r>
            <a:r>
              <a:rPr lang="en-US" dirty="0"/>
              <a:t> requires that in certain cases, such as when claiming damages, the plaintiff must specify the amount and nature of the claim.</a:t>
            </a:r>
          </a:p>
          <a:p>
            <a:endParaRPr lang="en-US" dirty="0"/>
          </a:p>
        </p:txBody>
      </p:sp>
    </p:spTree>
    <p:extLst>
      <p:ext uri="{BB962C8B-B14F-4D97-AF65-F5344CB8AC3E}">
        <p14:creationId xmlns:p14="http://schemas.microsoft.com/office/powerpoint/2010/main" val="197369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284C6-B93B-FC00-4B6A-D8A04075B0BC}"/>
              </a:ext>
            </a:extLst>
          </p:cNvPr>
          <p:cNvSpPr>
            <a:spLocks noGrp="1"/>
          </p:cNvSpPr>
          <p:nvPr>
            <p:ph type="title"/>
          </p:nvPr>
        </p:nvSpPr>
        <p:spPr/>
        <p:txBody>
          <a:bodyPr>
            <a:normAutofit fontScale="90000"/>
          </a:bodyPr>
          <a:lstStyle/>
          <a:p>
            <a:r>
              <a:rPr lang="en-US" b="1" dirty="0"/>
              <a:t>Adherence to Limitation Period (Limitation Act, 1963)</a:t>
            </a:r>
            <a:br>
              <a:rPr lang="en-US" b="1" dirty="0"/>
            </a:br>
            <a:endParaRPr lang="en-US" dirty="0"/>
          </a:p>
        </p:txBody>
      </p:sp>
      <p:sp>
        <p:nvSpPr>
          <p:cNvPr id="3" name="Content Placeholder 2">
            <a:extLst>
              <a:ext uri="{FF2B5EF4-FFF2-40B4-BE49-F238E27FC236}">
                <a16:creationId xmlns:a16="http://schemas.microsoft.com/office/drawing/2014/main" id="{21D4EA64-8571-4FC5-C674-466DA549B474}"/>
              </a:ext>
            </a:extLst>
          </p:cNvPr>
          <p:cNvSpPr>
            <a:spLocks noGrp="1"/>
          </p:cNvSpPr>
          <p:nvPr>
            <p:ph idx="1"/>
          </p:nvPr>
        </p:nvSpPr>
        <p:spPr/>
        <p:txBody>
          <a:bodyPr/>
          <a:lstStyle/>
          <a:p>
            <a:pPr fontAlgn="base"/>
            <a:r>
              <a:rPr lang="en-US" dirty="0"/>
              <a:t>The pleadings must reflect compliance with the limitation period as set out in the </a:t>
            </a:r>
            <a:r>
              <a:rPr lang="en-US" b="1" dirty="0"/>
              <a:t>Limitation Act, 1963</a:t>
            </a:r>
            <a:r>
              <a:rPr lang="en-US" dirty="0"/>
              <a:t>. Suits filed beyond the prescribed limitation period are barred.</a:t>
            </a:r>
          </a:p>
          <a:p>
            <a:pPr fontAlgn="base"/>
            <a:r>
              <a:rPr lang="en-US" dirty="0"/>
              <a:t>For instance, under </a:t>
            </a:r>
            <a:r>
              <a:rPr lang="en-US" b="1" dirty="0"/>
              <a:t>Article 113 of the Limitation Act</a:t>
            </a:r>
            <a:r>
              <a:rPr lang="en-US" dirty="0"/>
              <a:t>, the limitation period for filing a suit for general relief is 3 years from the date when the cause of action arose.</a:t>
            </a:r>
          </a:p>
          <a:p>
            <a:endParaRPr lang="en-US" dirty="0"/>
          </a:p>
        </p:txBody>
      </p:sp>
    </p:spTree>
    <p:extLst>
      <p:ext uri="{BB962C8B-B14F-4D97-AF65-F5344CB8AC3E}">
        <p14:creationId xmlns:p14="http://schemas.microsoft.com/office/powerpoint/2010/main" val="3359849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26D32-86FC-8FD3-7CAA-84C1F39C40AD}"/>
              </a:ext>
            </a:extLst>
          </p:cNvPr>
          <p:cNvSpPr>
            <a:spLocks noGrp="1"/>
          </p:cNvSpPr>
          <p:nvPr>
            <p:ph type="title"/>
          </p:nvPr>
        </p:nvSpPr>
        <p:spPr/>
        <p:txBody>
          <a:bodyPr>
            <a:normAutofit fontScale="90000"/>
          </a:bodyPr>
          <a:lstStyle/>
          <a:p>
            <a:r>
              <a:rPr lang="en-US" b="1" dirty="0"/>
              <a:t> No Hyperbole or Vague Allegations (Indian Evidence Act, 1872)</a:t>
            </a:r>
            <a:br>
              <a:rPr lang="en-US" b="1" dirty="0"/>
            </a:br>
            <a:endParaRPr lang="en-US" dirty="0"/>
          </a:p>
        </p:txBody>
      </p:sp>
      <p:sp>
        <p:nvSpPr>
          <p:cNvPr id="3" name="Content Placeholder 2">
            <a:extLst>
              <a:ext uri="{FF2B5EF4-FFF2-40B4-BE49-F238E27FC236}">
                <a16:creationId xmlns:a16="http://schemas.microsoft.com/office/drawing/2014/main" id="{EEED0AD1-B639-6CAC-DEA2-DA36BC367290}"/>
              </a:ext>
            </a:extLst>
          </p:cNvPr>
          <p:cNvSpPr>
            <a:spLocks noGrp="1"/>
          </p:cNvSpPr>
          <p:nvPr>
            <p:ph idx="1"/>
          </p:nvPr>
        </p:nvSpPr>
        <p:spPr/>
        <p:txBody>
          <a:bodyPr/>
          <a:lstStyle/>
          <a:p>
            <a:pPr fontAlgn="base"/>
            <a:r>
              <a:rPr lang="en-US" dirty="0"/>
              <a:t>The </a:t>
            </a:r>
            <a:r>
              <a:rPr lang="en-US" b="1" dirty="0"/>
              <a:t>Indian Evidence Act, 1872</a:t>
            </a:r>
            <a:r>
              <a:rPr lang="en-US" dirty="0"/>
              <a:t>, governs the admissibility of evidence in Indian courts. Pleadings should avoid vague allegations that cannot be supported with evidence.</a:t>
            </a:r>
          </a:p>
          <a:p>
            <a:pPr fontAlgn="base"/>
            <a:r>
              <a:rPr lang="en-US" dirty="0"/>
              <a:t>Pleadings must set out facts that can be proved through admissible evidence, as per the provisions of the </a:t>
            </a:r>
            <a:r>
              <a:rPr lang="en-US" b="1" dirty="0"/>
              <a:t>Indian Evidence Act</a:t>
            </a:r>
            <a:r>
              <a:rPr lang="en-US" dirty="0"/>
              <a:t>, especially under </a:t>
            </a:r>
            <a:r>
              <a:rPr lang="en-US" b="1" dirty="0"/>
              <a:t>Section 3</a:t>
            </a:r>
            <a:r>
              <a:rPr lang="en-US" dirty="0"/>
              <a:t>, which defines “facts in issue” and “relevant facts.”</a:t>
            </a:r>
          </a:p>
          <a:p>
            <a:br>
              <a:rPr lang="en-US" dirty="0"/>
            </a:br>
            <a:endParaRPr lang="en-US" dirty="0"/>
          </a:p>
        </p:txBody>
      </p:sp>
    </p:spTree>
    <p:extLst>
      <p:ext uri="{BB962C8B-B14F-4D97-AF65-F5344CB8AC3E}">
        <p14:creationId xmlns:p14="http://schemas.microsoft.com/office/powerpoint/2010/main" val="3012967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50FB8-C186-37D2-0B59-98FEBAD29FF9}"/>
              </a:ext>
            </a:extLst>
          </p:cNvPr>
          <p:cNvSpPr>
            <a:spLocks noGrp="1"/>
          </p:cNvSpPr>
          <p:nvPr>
            <p:ph type="title"/>
          </p:nvPr>
        </p:nvSpPr>
        <p:spPr/>
        <p:txBody>
          <a:bodyPr>
            <a:normAutofit fontScale="90000"/>
          </a:bodyPr>
          <a:lstStyle/>
          <a:p>
            <a:r>
              <a:rPr lang="en-US" b="1" dirty="0"/>
              <a:t>Conclusion</a:t>
            </a:r>
            <a:br>
              <a:rPr lang="en-US" b="1" dirty="0"/>
            </a:br>
            <a:endParaRPr lang="en-US" dirty="0"/>
          </a:p>
        </p:txBody>
      </p:sp>
      <p:sp>
        <p:nvSpPr>
          <p:cNvPr id="3" name="Content Placeholder 2">
            <a:extLst>
              <a:ext uri="{FF2B5EF4-FFF2-40B4-BE49-F238E27FC236}">
                <a16:creationId xmlns:a16="http://schemas.microsoft.com/office/drawing/2014/main" id="{CDB199E3-7BFE-2BEF-E356-1F27486566C4}"/>
              </a:ext>
            </a:extLst>
          </p:cNvPr>
          <p:cNvSpPr>
            <a:spLocks noGrp="1"/>
          </p:cNvSpPr>
          <p:nvPr>
            <p:ph idx="1"/>
          </p:nvPr>
        </p:nvSpPr>
        <p:spPr/>
        <p:txBody>
          <a:bodyPr/>
          <a:lstStyle/>
          <a:p>
            <a:r>
              <a:rPr lang="en-US" dirty="0"/>
              <a:t>The drafting of pleadings under Indian law requires adherence to the principles laid down in the </a:t>
            </a:r>
            <a:r>
              <a:rPr lang="en-US" b="1" dirty="0"/>
              <a:t>CPC</a:t>
            </a:r>
            <a:r>
              <a:rPr lang="en-US" dirty="0"/>
              <a:t>, </a:t>
            </a:r>
            <a:r>
              <a:rPr lang="en-US" b="1" dirty="0"/>
              <a:t>Indian Evidence Act</a:t>
            </a:r>
            <a:r>
              <a:rPr lang="en-US" dirty="0"/>
              <a:t>, and other relevant statutes. Clear, precise, and relevant facts, along with proper legal references, are essential for effective pleadings. Additionally, the verification through affidavit, the correct jurisdiction, and adherence to the limitation period are all critical aspects that ensure the pleading’s validity and efficiency in legal proceedings.</a:t>
            </a:r>
          </a:p>
        </p:txBody>
      </p:sp>
    </p:spTree>
    <p:extLst>
      <p:ext uri="{BB962C8B-B14F-4D97-AF65-F5344CB8AC3E}">
        <p14:creationId xmlns:p14="http://schemas.microsoft.com/office/powerpoint/2010/main" val="702606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B6DE1-619A-4F53-9E05-15CB03A051B9}"/>
              </a:ext>
            </a:extLst>
          </p:cNvPr>
          <p:cNvSpPr>
            <a:spLocks noGrp="1"/>
          </p:cNvSpPr>
          <p:nvPr>
            <p:ph type="title"/>
          </p:nvPr>
        </p:nvSpPr>
        <p:spPr/>
        <p:txBody>
          <a:bodyPr>
            <a:normAutofit fontScale="90000"/>
          </a:bodyPr>
          <a:lstStyle/>
          <a:p>
            <a:r>
              <a:rPr lang="en-US" b="1" dirty="0"/>
              <a:t>Discuss the fundamental rules of pleadings (civil).</a:t>
            </a:r>
            <a:br>
              <a:rPr lang="en-US" b="1" dirty="0"/>
            </a:br>
            <a:endParaRPr lang="en-US" dirty="0"/>
          </a:p>
        </p:txBody>
      </p:sp>
      <p:sp>
        <p:nvSpPr>
          <p:cNvPr id="3" name="Content Placeholder 2">
            <a:extLst>
              <a:ext uri="{FF2B5EF4-FFF2-40B4-BE49-F238E27FC236}">
                <a16:creationId xmlns:a16="http://schemas.microsoft.com/office/drawing/2014/main" id="{E53AB844-23B2-4323-A472-09B5713D8FFA}"/>
              </a:ext>
            </a:extLst>
          </p:cNvPr>
          <p:cNvSpPr>
            <a:spLocks noGrp="1"/>
          </p:cNvSpPr>
          <p:nvPr>
            <p:ph idx="1"/>
          </p:nvPr>
        </p:nvSpPr>
        <p:spPr/>
        <p:txBody>
          <a:bodyPr/>
          <a:lstStyle/>
          <a:p>
            <a:pPr fontAlgn="base"/>
            <a:r>
              <a:rPr lang="en-US" dirty="0"/>
              <a:t>The </a:t>
            </a:r>
            <a:r>
              <a:rPr lang="en-US" b="1" dirty="0"/>
              <a:t>fundamental rules of pleadings</a:t>
            </a:r>
            <a:r>
              <a:rPr lang="en-US" dirty="0"/>
              <a:t> in civil cases are set out primarily under the </a:t>
            </a:r>
            <a:r>
              <a:rPr lang="en-US" b="1" dirty="0"/>
              <a:t>Code of Civil Procedure, 1908 (CPC)</a:t>
            </a:r>
            <a:r>
              <a:rPr lang="en-US" dirty="0"/>
              <a:t>, which governs the procedure for civil litigation in India. Pleadings are the formal statements of the parties to a case, setting out their claims and defenses. The primary purpose of pleadings is to inform the court and the other party of the claims and defenses involved, enabling the court to adjudicate the matter properly.</a:t>
            </a:r>
          </a:p>
          <a:p>
            <a:pPr fontAlgn="base"/>
            <a:r>
              <a:rPr lang="en-US" dirty="0"/>
              <a:t>Here are the key principles and rules governing pleadings in civil cases:</a:t>
            </a:r>
          </a:p>
          <a:p>
            <a:endParaRPr lang="en-US" dirty="0"/>
          </a:p>
        </p:txBody>
      </p:sp>
    </p:spTree>
    <p:extLst>
      <p:ext uri="{BB962C8B-B14F-4D97-AF65-F5344CB8AC3E}">
        <p14:creationId xmlns:p14="http://schemas.microsoft.com/office/powerpoint/2010/main" val="958120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CC401-73E7-59A6-24E7-34D75AD5B1E8}"/>
              </a:ext>
            </a:extLst>
          </p:cNvPr>
          <p:cNvSpPr>
            <a:spLocks noGrp="1"/>
          </p:cNvSpPr>
          <p:nvPr>
            <p:ph type="title"/>
          </p:nvPr>
        </p:nvSpPr>
        <p:spPr/>
        <p:txBody>
          <a:bodyPr>
            <a:normAutofit fontScale="90000"/>
          </a:bodyPr>
          <a:lstStyle/>
          <a:p>
            <a:r>
              <a:rPr lang="en-US" b="1" dirty="0"/>
              <a:t>Rule of Clarity and Precision (Order 6, Rule 2, CPC)</a:t>
            </a:r>
            <a:br>
              <a:rPr lang="en-US" b="1" dirty="0"/>
            </a:br>
            <a:endParaRPr lang="en-US" dirty="0"/>
          </a:p>
        </p:txBody>
      </p:sp>
      <p:sp>
        <p:nvSpPr>
          <p:cNvPr id="3" name="Content Placeholder 2">
            <a:extLst>
              <a:ext uri="{FF2B5EF4-FFF2-40B4-BE49-F238E27FC236}">
                <a16:creationId xmlns:a16="http://schemas.microsoft.com/office/drawing/2014/main" id="{BD0106E5-89DC-837D-C47B-2AF070382A78}"/>
              </a:ext>
            </a:extLst>
          </p:cNvPr>
          <p:cNvSpPr>
            <a:spLocks noGrp="1"/>
          </p:cNvSpPr>
          <p:nvPr>
            <p:ph idx="1"/>
          </p:nvPr>
        </p:nvSpPr>
        <p:spPr/>
        <p:txBody>
          <a:bodyPr>
            <a:normAutofit lnSpcReduction="10000"/>
          </a:bodyPr>
          <a:lstStyle/>
          <a:p>
            <a:pPr fontAlgn="base"/>
            <a:r>
              <a:rPr lang="en-US" b="1" dirty="0"/>
              <a:t>Pleadings should be clear and precise</a:t>
            </a:r>
            <a:r>
              <a:rPr lang="en-US" dirty="0"/>
              <a:t>: A pleading should contain a clear statement of facts and legal grounds on which the party is relying. It must be free from unnecessary details and ambiguity.</a:t>
            </a:r>
          </a:p>
          <a:p>
            <a:pPr fontAlgn="base"/>
            <a:r>
              <a:rPr lang="en-US" dirty="0"/>
              <a:t>The pleadings must state facts in chronological order and should clearly express the nature of the claim or defense.</a:t>
            </a:r>
          </a:p>
          <a:p>
            <a:pPr fontAlgn="base"/>
            <a:r>
              <a:rPr lang="en-US" b="1" dirty="0"/>
              <a:t>Example</a:t>
            </a:r>
            <a:r>
              <a:rPr lang="en-US" dirty="0"/>
              <a:t>: If a party is claiming possession of property, they should state how they acquired it, how the opposing party came to possess it, and the exact relief sought.</a:t>
            </a:r>
          </a:p>
          <a:p>
            <a:endParaRPr lang="en-US" dirty="0"/>
          </a:p>
        </p:txBody>
      </p:sp>
    </p:spTree>
    <p:extLst>
      <p:ext uri="{BB962C8B-B14F-4D97-AF65-F5344CB8AC3E}">
        <p14:creationId xmlns:p14="http://schemas.microsoft.com/office/powerpoint/2010/main" val="2597859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FD2C3-CC8E-5A8D-3152-61676513E96A}"/>
              </a:ext>
            </a:extLst>
          </p:cNvPr>
          <p:cNvSpPr>
            <a:spLocks noGrp="1"/>
          </p:cNvSpPr>
          <p:nvPr>
            <p:ph type="title"/>
          </p:nvPr>
        </p:nvSpPr>
        <p:spPr/>
        <p:txBody>
          <a:bodyPr>
            <a:normAutofit fontScale="90000"/>
          </a:bodyPr>
          <a:lstStyle/>
          <a:p>
            <a:r>
              <a:rPr lang="en-US" b="1" dirty="0"/>
              <a:t>Statement of Facts, Not Law (Order 6, Rule 2, CPC)</a:t>
            </a:r>
            <a:br>
              <a:rPr lang="en-US" b="1" dirty="0"/>
            </a:br>
            <a:endParaRPr lang="en-US" dirty="0"/>
          </a:p>
        </p:txBody>
      </p:sp>
      <p:sp>
        <p:nvSpPr>
          <p:cNvPr id="3" name="Content Placeholder 2">
            <a:extLst>
              <a:ext uri="{FF2B5EF4-FFF2-40B4-BE49-F238E27FC236}">
                <a16:creationId xmlns:a16="http://schemas.microsoft.com/office/drawing/2014/main" id="{E31A7252-F1BB-BF15-4073-2C7BF5B61442}"/>
              </a:ext>
            </a:extLst>
          </p:cNvPr>
          <p:cNvSpPr>
            <a:spLocks noGrp="1"/>
          </p:cNvSpPr>
          <p:nvPr>
            <p:ph idx="1"/>
          </p:nvPr>
        </p:nvSpPr>
        <p:spPr/>
        <p:txBody>
          <a:bodyPr/>
          <a:lstStyle/>
          <a:p>
            <a:pPr fontAlgn="base"/>
            <a:r>
              <a:rPr lang="en-US" b="1" dirty="0"/>
              <a:t>Pleadings should state facts, not legal arguments</a:t>
            </a:r>
            <a:r>
              <a:rPr lang="en-US" dirty="0"/>
              <a:t>: The pleadings should set out the facts on which a party’s case is based. Legal arguments, citations of laws, and the legal consequences should not form part of the pleading.</a:t>
            </a:r>
          </a:p>
          <a:p>
            <a:pPr fontAlgn="base"/>
            <a:r>
              <a:rPr lang="en-US" dirty="0"/>
              <a:t>A party should leave it to the court to apply the law to the facts as pleaded.</a:t>
            </a:r>
          </a:p>
          <a:p>
            <a:pPr fontAlgn="base"/>
            <a:r>
              <a:rPr lang="en-US" b="1" dirty="0"/>
              <a:t>Example</a:t>
            </a:r>
            <a:r>
              <a:rPr lang="en-US" dirty="0"/>
              <a:t>: A plaintiff alleging a breach of contract should state the terms of the contract, how the breach occurred, and the damages suffered, rather than citing legal precedents.</a:t>
            </a:r>
          </a:p>
          <a:p>
            <a:endParaRPr lang="en-US" dirty="0"/>
          </a:p>
        </p:txBody>
      </p:sp>
    </p:spTree>
    <p:extLst>
      <p:ext uri="{BB962C8B-B14F-4D97-AF65-F5344CB8AC3E}">
        <p14:creationId xmlns:p14="http://schemas.microsoft.com/office/powerpoint/2010/main" val="1560981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77308-B485-1801-006B-15489ED2496B}"/>
              </a:ext>
            </a:extLst>
          </p:cNvPr>
          <p:cNvSpPr>
            <a:spLocks noGrp="1"/>
          </p:cNvSpPr>
          <p:nvPr>
            <p:ph type="title"/>
          </p:nvPr>
        </p:nvSpPr>
        <p:spPr/>
        <p:txBody>
          <a:bodyPr>
            <a:normAutofit fontScale="90000"/>
          </a:bodyPr>
          <a:lstStyle/>
          <a:p>
            <a:r>
              <a:rPr lang="en-US" b="1" dirty="0"/>
              <a:t>Concise and Relevant (Order 6, Rule 3, CPC)</a:t>
            </a:r>
            <a:br>
              <a:rPr lang="en-US" b="1" dirty="0"/>
            </a:br>
            <a:endParaRPr lang="en-US" dirty="0"/>
          </a:p>
        </p:txBody>
      </p:sp>
      <p:sp>
        <p:nvSpPr>
          <p:cNvPr id="3" name="Content Placeholder 2">
            <a:extLst>
              <a:ext uri="{FF2B5EF4-FFF2-40B4-BE49-F238E27FC236}">
                <a16:creationId xmlns:a16="http://schemas.microsoft.com/office/drawing/2014/main" id="{C9D91A4B-D99B-BDCF-6A3E-FA6C25863357}"/>
              </a:ext>
            </a:extLst>
          </p:cNvPr>
          <p:cNvSpPr>
            <a:spLocks noGrp="1"/>
          </p:cNvSpPr>
          <p:nvPr>
            <p:ph idx="1"/>
          </p:nvPr>
        </p:nvSpPr>
        <p:spPr/>
        <p:txBody>
          <a:bodyPr/>
          <a:lstStyle/>
          <a:p>
            <a:pPr fontAlgn="base"/>
            <a:r>
              <a:rPr lang="en-US" b="1" dirty="0"/>
              <a:t>Pleadings should be concise and relevant</a:t>
            </a:r>
            <a:r>
              <a:rPr lang="en-US" dirty="0"/>
              <a:t>: They should not contain irrelevant matters or long explanations. Only relevant facts must be pleaded.</a:t>
            </a:r>
          </a:p>
          <a:p>
            <a:pPr fontAlgn="base"/>
            <a:r>
              <a:rPr lang="en-US" dirty="0"/>
              <a:t>Pleadings must not include unnecessary details such as evidence or documents, as these will be dealt with later in the trial.</a:t>
            </a:r>
          </a:p>
          <a:p>
            <a:pPr fontAlgn="base"/>
            <a:r>
              <a:rPr lang="en-US" b="1" dirty="0"/>
              <a:t>Example</a:t>
            </a:r>
            <a:r>
              <a:rPr lang="en-US" dirty="0"/>
              <a:t>: If the case is about a simple dispute over the title of land, avoid including lengthy irrelevant historical background or events unrelated to the dispute.</a:t>
            </a:r>
          </a:p>
          <a:p>
            <a:endParaRPr lang="en-US" dirty="0"/>
          </a:p>
        </p:txBody>
      </p:sp>
    </p:spTree>
    <p:extLst>
      <p:ext uri="{BB962C8B-B14F-4D97-AF65-F5344CB8AC3E}">
        <p14:creationId xmlns:p14="http://schemas.microsoft.com/office/powerpoint/2010/main" val="4016596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2E68E-75A4-DA84-6C4C-D76CC241AC72}"/>
              </a:ext>
            </a:extLst>
          </p:cNvPr>
          <p:cNvSpPr>
            <a:spLocks noGrp="1"/>
          </p:cNvSpPr>
          <p:nvPr>
            <p:ph type="title"/>
          </p:nvPr>
        </p:nvSpPr>
        <p:spPr/>
        <p:txBody>
          <a:bodyPr>
            <a:normAutofit fontScale="90000"/>
          </a:bodyPr>
          <a:lstStyle/>
          <a:p>
            <a:r>
              <a:rPr lang="en-US" b="1" dirty="0"/>
              <a:t>Pleading to Be Based on Facts (Order 6, Rule 4, CPC)</a:t>
            </a:r>
            <a:br>
              <a:rPr lang="en-US" b="1" dirty="0"/>
            </a:br>
            <a:endParaRPr lang="en-US" dirty="0"/>
          </a:p>
        </p:txBody>
      </p:sp>
      <p:sp>
        <p:nvSpPr>
          <p:cNvPr id="3" name="Content Placeholder 2">
            <a:extLst>
              <a:ext uri="{FF2B5EF4-FFF2-40B4-BE49-F238E27FC236}">
                <a16:creationId xmlns:a16="http://schemas.microsoft.com/office/drawing/2014/main" id="{97B4B4A4-5B45-BC97-D48E-3FFCAE66F907}"/>
              </a:ext>
            </a:extLst>
          </p:cNvPr>
          <p:cNvSpPr>
            <a:spLocks noGrp="1"/>
          </p:cNvSpPr>
          <p:nvPr>
            <p:ph idx="1"/>
          </p:nvPr>
        </p:nvSpPr>
        <p:spPr/>
        <p:txBody>
          <a:bodyPr/>
          <a:lstStyle/>
          <a:p>
            <a:pPr fontAlgn="base"/>
            <a:r>
              <a:rPr lang="en-US" b="1" dirty="0"/>
              <a:t>Pleadings must be based on facts</a:t>
            </a:r>
            <a:r>
              <a:rPr lang="en-US" dirty="0"/>
              <a:t>: The claims made in pleadings must be based on real and factual information. The party must give a statement of facts leading to the cause of action and not merely rely on conclusions.</a:t>
            </a:r>
          </a:p>
          <a:p>
            <a:pPr fontAlgn="base"/>
            <a:r>
              <a:rPr lang="en-US" dirty="0"/>
              <a:t>Any claim or defense made must be supported by facts rather than legal opinions or speculative statements.</a:t>
            </a:r>
          </a:p>
          <a:p>
            <a:r>
              <a:rPr lang="en-US" b="1" dirty="0"/>
              <a:t>Example</a:t>
            </a:r>
            <a:r>
              <a:rPr lang="en-US" dirty="0"/>
              <a:t>: In a property dispute, the party must plead the facts of ownership, possession, and title, not just state that they have the right to the property.</a:t>
            </a:r>
          </a:p>
        </p:txBody>
      </p:sp>
    </p:spTree>
    <p:extLst>
      <p:ext uri="{BB962C8B-B14F-4D97-AF65-F5344CB8AC3E}">
        <p14:creationId xmlns:p14="http://schemas.microsoft.com/office/powerpoint/2010/main" val="2333684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9111A-819D-861D-2E4B-945E0ECCD6BE}"/>
              </a:ext>
            </a:extLst>
          </p:cNvPr>
          <p:cNvSpPr>
            <a:spLocks noGrp="1"/>
          </p:cNvSpPr>
          <p:nvPr>
            <p:ph type="title"/>
          </p:nvPr>
        </p:nvSpPr>
        <p:spPr/>
        <p:txBody>
          <a:bodyPr>
            <a:normAutofit fontScale="90000"/>
          </a:bodyPr>
          <a:lstStyle/>
          <a:p>
            <a:r>
              <a:rPr lang="en-US" b="1" dirty="0"/>
              <a:t>Affirmative Pleading (Order 6, Rule 5, CPC)</a:t>
            </a:r>
            <a:br>
              <a:rPr lang="en-US" b="1" dirty="0"/>
            </a:br>
            <a:endParaRPr lang="en-US" dirty="0"/>
          </a:p>
        </p:txBody>
      </p:sp>
      <p:sp>
        <p:nvSpPr>
          <p:cNvPr id="3" name="Content Placeholder 2">
            <a:extLst>
              <a:ext uri="{FF2B5EF4-FFF2-40B4-BE49-F238E27FC236}">
                <a16:creationId xmlns:a16="http://schemas.microsoft.com/office/drawing/2014/main" id="{45478924-12A0-2689-2B55-3E9202E76601}"/>
              </a:ext>
            </a:extLst>
          </p:cNvPr>
          <p:cNvSpPr>
            <a:spLocks noGrp="1"/>
          </p:cNvSpPr>
          <p:nvPr>
            <p:ph idx="1"/>
          </p:nvPr>
        </p:nvSpPr>
        <p:spPr/>
        <p:txBody>
          <a:bodyPr>
            <a:normAutofit fontScale="70000" lnSpcReduction="20000"/>
          </a:bodyPr>
          <a:lstStyle/>
          <a:p>
            <a:pPr fontAlgn="base"/>
            <a:r>
              <a:rPr lang="en-US" b="1" dirty="0"/>
              <a:t>Pleadings must be affirmative</a:t>
            </a:r>
            <a:r>
              <a:rPr lang="en-US" dirty="0"/>
              <a:t>: A party must state positively the facts that support their case. They cannot leave it to the other party to prove the claim.</a:t>
            </a:r>
          </a:p>
          <a:p>
            <a:pPr fontAlgn="base"/>
            <a:r>
              <a:rPr lang="en-US" dirty="0"/>
              <a:t>For example, the plaintiff must state their title to the property in a property dispute and cannot merely claim that the defendant has no title without stating their own.</a:t>
            </a:r>
          </a:p>
          <a:p>
            <a:pPr fontAlgn="base"/>
            <a:r>
              <a:rPr lang="en-US" b="1" dirty="0"/>
              <a:t>6. Pleading of Material Facts (Order 6, Rule 6, CPC)</a:t>
            </a:r>
          </a:p>
          <a:p>
            <a:pPr fontAlgn="base"/>
            <a:r>
              <a:rPr lang="en-US" b="1" dirty="0"/>
              <a:t>Material facts must be pleaded</a:t>
            </a:r>
            <a:r>
              <a:rPr lang="en-US" dirty="0"/>
              <a:t>: The pleading should include all the material facts necessary to establish the claim or defense. It should not omit facts that are necessary for the party to prove its case.</a:t>
            </a:r>
          </a:p>
          <a:p>
            <a:pPr fontAlgn="base"/>
            <a:r>
              <a:rPr lang="en-US" dirty="0"/>
              <a:t>If a party fails to plead a material fact, they may not be allowed to prove it during the trial, even if the evidence is available.</a:t>
            </a:r>
          </a:p>
          <a:p>
            <a:pPr fontAlgn="base"/>
            <a:r>
              <a:rPr lang="en-US" b="1" dirty="0"/>
              <a:t>Example</a:t>
            </a:r>
            <a:r>
              <a:rPr lang="en-US" dirty="0"/>
              <a:t>: In a case for breach of contract, the plaintiff must plead the exact terms of the contract, when the breach occurred, and how it caused damage. Omitting these facts could harm the claim.</a:t>
            </a:r>
          </a:p>
          <a:p>
            <a:endParaRPr lang="en-US" dirty="0"/>
          </a:p>
        </p:txBody>
      </p:sp>
    </p:spTree>
    <p:extLst>
      <p:ext uri="{BB962C8B-B14F-4D97-AF65-F5344CB8AC3E}">
        <p14:creationId xmlns:p14="http://schemas.microsoft.com/office/powerpoint/2010/main" val="4006297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0EBD-647F-5EE1-BDD2-4451CFC36409}"/>
              </a:ext>
            </a:extLst>
          </p:cNvPr>
          <p:cNvSpPr>
            <a:spLocks noGrp="1"/>
          </p:cNvSpPr>
          <p:nvPr>
            <p:ph type="title"/>
          </p:nvPr>
        </p:nvSpPr>
        <p:spPr/>
        <p:txBody>
          <a:bodyPr>
            <a:normAutofit fontScale="90000"/>
          </a:bodyPr>
          <a:lstStyle/>
          <a:p>
            <a:r>
              <a:rPr lang="en-US" b="1" dirty="0"/>
              <a:t>Pleading of Specific Relief (Order 6, Rule 7, CPC)</a:t>
            </a:r>
            <a:br>
              <a:rPr lang="en-US" b="1" dirty="0"/>
            </a:br>
            <a:endParaRPr lang="en-US" dirty="0"/>
          </a:p>
        </p:txBody>
      </p:sp>
      <p:sp>
        <p:nvSpPr>
          <p:cNvPr id="3" name="Content Placeholder 2">
            <a:extLst>
              <a:ext uri="{FF2B5EF4-FFF2-40B4-BE49-F238E27FC236}">
                <a16:creationId xmlns:a16="http://schemas.microsoft.com/office/drawing/2014/main" id="{18FB90D0-887A-3D98-138A-1A0F91DD1C9A}"/>
              </a:ext>
            </a:extLst>
          </p:cNvPr>
          <p:cNvSpPr>
            <a:spLocks noGrp="1"/>
          </p:cNvSpPr>
          <p:nvPr>
            <p:ph idx="1"/>
          </p:nvPr>
        </p:nvSpPr>
        <p:spPr/>
        <p:txBody>
          <a:bodyPr>
            <a:normAutofit lnSpcReduction="10000"/>
          </a:bodyPr>
          <a:lstStyle/>
          <a:p>
            <a:pPr fontAlgn="base"/>
            <a:r>
              <a:rPr lang="en-US" b="1" dirty="0"/>
              <a:t>Pleadings should state the relief sought</a:t>
            </a:r>
            <a:r>
              <a:rPr lang="en-US" dirty="0"/>
              <a:t>: It is necessary to specify the relief sought in the pleading. The relief should be clearly stated and aligned with the facts and claims presented.</a:t>
            </a:r>
          </a:p>
          <a:p>
            <a:pPr fontAlgn="base"/>
            <a:r>
              <a:rPr lang="en-US" dirty="0"/>
              <a:t>The plaintiff must specify whether they are seeking damages, injunction, possession, or any other relief. It should be in clear terms.</a:t>
            </a:r>
          </a:p>
          <a:p>
            <a:pPr fontAlgn="base"/>
            <a:r>
              <a:rPr lang="en-US" b="1" dirty="0"/>
              <a:t>Example</a:t>
            </a:r>
            <a:r>
              <a:rPr lang="en-US" dirty="0"/>
              <a:t>: “The plaintiff seeks a decree for possession of the property, mesne profits, and permanent injunction restraining the defendant from interfering with the plaintiff’s possession.”</a:t>
            </a:r>
          </a:p>
          <a:p>
            <a:endParaRPr lang="en-US" dirty="0"/>
          </a:p>
        </p:txBody>
      </p:sp>
    </p:spTree>
    <p:extLst>
      <p:ext uri="{BB962C8B-B14F-4D97-AF65-F5344CB8AC3E}">
        <p14:creationId xmlns:p14="http://schemas.microsoft.com/office/powerpoint/2010/main" val="872931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ED61A-4E84-3C5F-DCC9-22409BAD2F89}"/>
              </a:ext>
            </a:extLst>
          </p:cNvPr>
          <p:cNvSpPr>
            <a:spLocks noGrp="1"/>
          </p:cNvSpPr>
          <p:nvPr>
            <p:ph type="title"/>
          </p:nvPr>
        </p:nvSpPr>
        <p:spPr/>
        <p:txBody>
          <a:bodyPr>
            <a:normAutofit fontScale="90000"/>
          </a:bodyPr>
          <a:lstStyle/>
          <a:p>
            <a:r>
              <a:rPr lang="en-US" b="1" dirty="0"/>
              <a:t>Verification of Pleadings (Order 6, Rule 15, CPC)</a:t>
            </a:r>
            <a:br>
              <a:rPr lang="en-US" b="1" dirty="0"/>
            </a:br>
            <a:endParaRPr lang="en-US" dirty="0"/>
          </a:p>
        </p:txBody>
      </p:sp>
      <p:sp>
        <p:nvSpPr>
          <p:cNvPr id="3" name="Content Placeholder 2">
            <a:extLst>
              <a:ext uri="{FF2B5EF4-FFF2-40B4-BE49-F238E27FC236}">
                <a16:creationId xmlns:a16="http://schemas.microsoft.com/office/drawing/2014/main" id="{050392E4-8BA9-DD96-A9B8-F97655FB3E3B}"/>
              </a:ext>
            </a:extLst>
          </p:cNvPr>
          <p:cNvSpPr>
            <a:spLocks noGrp="1"/>
          </p:cNvSpPr>
          <p:nvPr>
            <p:ph idx="1"/>
          </p:nvPr>
        </p:nvSpPr>
        <p:spPr/>
        <p:txBody>
          <a:bodyPr/>
          <a:lstStyle/>
          <a:p>
            <a:pPr fontAlgn="base"/>
            <a:r>
              <a:rPr lang="en-US" b="1" dirty="0"/>
              <a:t>Pleadings must be verified</a:t>
            </a:r>
            <a:r>
              <a:rPr lang="en-US" dirty="0"/>
              <a:t>: Each pleading must be verified by the party or their authorized representative to ensure that the facts stated in the pleading are true to their knowledge and belief.</a:t>
            </a:r>
          </a:p>
          <a:p>
            <a:pPr fontAlgn="base"/>
            <a:r>
              <a:rPr lang="en-US" dirty="0"/>
              <a:t>The verification must be done in the manner prescribed in the CPC and should be signed by the party, indicating that the facts pleaded are true.</a:t>
            </a:r>
          </a:p>
          <a:p>
            <a:pPr fontAlgn="base"/>
            <a:r>
              <a:rPr lang="en-US" b="1" dirty="0"/>
              <a:t>Example</a:t>
            </a:r>
            <a:r>
              <a:rPr lang="en-US" dirty="0"/>
              <a:t>: “I, [Name], do hereby verify that the contents of the plaint are true to my knowledge and belief, and nothing material has been concealed.”</a:t>
            </a:r>
          </a:p>
          <a:p>
            <a:endParaRPr lang="en-US" b="1" dirty="0"/>
          </a:p>
        </p:txBody>
      </p:sp>
    </p:spTree>
    <p:extLst>
      <p:ext uri="{BB962C8B-B14F-4D97-AF65-F5344CB8AC3E}">
        <p14:creationId xmlns:p14="http://schemas.microsoft.com/office/powerpoint/2010/main" val="1385569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6EF71-9FA6-6D8A-21E6-338C002B27AD}"/>
              </a:ext>
            </a:extLst>
          </p:cNvPr>
          <p:cNvSpPr>
            <a:spLocks noGrp="1"/>
          </p:cNvSpPr>
          <p:nvPr>
            <p:ph type="title"/>
          </p:nvPr>
        </p:nvSpPr>
        <p:spPr/>
        <p:txBody>
          <a:bodyPr>
            <a:normAutofit fontScale="90000"/>
          </a:bodyPr>
          <a:lstStyle/>
          <a:p>
            <a:r>
              <a:rPr lang="en-US" b="1" dirty="0"/>
              <a:t>Amendment of Pleadings (Order 6, Rule 17, CPC)</a:t>
            </a:r>
            <a:br>
              <a:rPr lang="en-US" b="1" dirty="0"/>
            </a:br>
            <a:endParaRPr lang="en-US" dirty="0"/>
          </a:p>
        </p:txBody>
      </p:sp>
      <p:sp>
        <p:nvSpPr>
          <p:cNvPr id="3" name="Content Placeholder 2">
            <a:extLst>
              <a:ext uri="{FF2B5EF4-FFF2-40B4-BE49-F238E27FC236}">
                <a16:creationId xmlns:a16="http://schemas.microsoft.com/office/drawing/2014/main" id="{4E8D2F3B-9036-128A-B43A-9351307C4523}"/>
              </a:ext>
            </a:extLst>
          </p:cNvPr>
          <p:cNvSpPr>
            <a:spLocks noGrp="1"/>
          </p:cNvSpPr>
          <p:nvPr>
            <p:ph idx="1"/>
          </p:nvPr>
        </p:nvSpPr>
        <p:spPr/>
        <p:txBody>
          <a:bodyPr>
            <a:normAutofit lnSpcReduction="10000"/>
          </a:bodyPr>
          <a:lstStyle/>
          <a:p>
            <a:pPr fontAlgn="base"/>
            <a:r>
              <a:rPr lang="en-US" b="1" dirty="0"/>
              <a:t>Amendment of pleadings</a:t>
            </a:r>
            <a:r>
              <a:rPr lang="en-US" dirty="0"/>
              <a:t>: A party may seek permission to amend its pleadings to correct any mistakes or omissions. The amendment can be sought with the leave of the court before or during the trial.</a:t>
            </a:r>
          </a:p>
          <a:p>
            <a:pPr fontAlgn="base"/>
            <a:r>
              <a:rPr lang="en-US" dirty="0"/>
              <a:t>Amendments can be allowed when it is necessary to meet the requirements of justice, provided it does not introduce new causes of action or prejudice the other party.</a:t>
            </a:r>
          </a:p>
          <a:p>
            <a:pPr fontAlgn="base"/>
            <a:r>
              <a:rPr lang="en-US" b="1" dirty="0"/>
              <a:t>Example</a:t>
            </a:r>
            <a:r>
              <a:rPr lang="en-US" dirty="0"/>
              <a:t>: If the plaintiff realizes that they failed to include a certain fact in the initial pleadings, they can apply for an amendment to include that fact.</a:t>
            </a:r>
          </a:p>
          <a:p>
            <a:endParaRPr lang="en-US" dirty="0"/>
          </a:p>
        </p:txBody>
      </p:sp>
    </p:spTree>
    <p:extLst>
      <p:ext uri="{BB962C8B-B14F-4D97-AF65-F5344CB8AC3E}">
        <p14:creationId xmlns:p14="http://schemas.microsoft.com/office/powerpoint/2010/main" val="2382963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9504D-9D5B-5FA1-8943-1F73964FC6C5}"/>
              </a:ext>
            </a:extLst>
          </p:cNvPr>
          <p:cNvSpPr>
            <a:spLocks noGrp="1"/>
          </p:cNvSpPr>
          <p:nvPr>
            <p:ph type="title"/>
          </p:nvPr>
        </p:nvSpPr>
        <p:spPr/>
        <p:txBody>
          <a:bodyPr>
            <a:normAutofit fontScale="90000"/>
          </a:bodyPr>
          <a:lstStyle/>
          <a:p>
            <a:r>
              <a:rPr lang="en-US" b="1" dirty="0"/>
              <a:t>Substance Over Form (Order 7, Rule 11, CPC)</a:t>
            </a:r>
            <a:br>
              <a:rPr lang="en-US" b="1" dirty="0"/>
            </a:br>
            <a:endParaRPr lang="en-US" dirty="0"/>
          </a:p>
        </p:txBody>
      </p:sp>
      <p:sp>
        <p:nvSpPr>
          <p:cNvPr id="3" name="Content Placeholder 2">
            <a:extLst>
              <a:ext uri="{FF2B5EF4-FFF2-40B4-BE49-F238E27FC236}">
                <a16:creationId xmlns:a16="http://schemas.microsoft.com/office/drawing/2014/main" id="{245C8859-E3E7-7501-A514-E536C48B5483}"/>
              </a:ext>
            </a:extLst>
          </p:cNvPr>
          <p:cNvSpPr>
            <a:spLocks noGrp="1"/>
          </p:cNvSpPr>
          <p:nvPr>
            <p:ph idx="1"/>
          </p:nvPr>
        </p:nvSpPr>
        <p:spPr/>
        <p:txBody>
          <a:bodyPr/>
          <a:lstStyle/>
          <a:p>
            <a:pPr fontAlgn="base"/>
            <a:r>
              <a:rPr lang="en-US" b="1" dirty="0"/>
              <a:t>Form should not outweigh substance</a:t>
            </a:r>
            <a:r>
              <a:rPr lang="en-US" dirty="0"/>
              <a:t>: Courts are more concerned with the substance of the pleadings rather than the form. The court can reject a pleading for non-compliance with certain formalities, but it should do so only if the defect is substantial and prejudices the case.</a:t>
            </a:r>
          </a:p>
          <a:p>
            <a:pPr fontAlgn="base"/>
            <a:r>
              <a:rPr lang="en-US" b="1" dirty="0"/>
              <a:t>Example</a:t>
            </a:r>
            <a:r>
              <a:rPr lang="en-US" dirty="0"/>
              <a:t>: A plaintiff may plead the relevant facts even if the precise language of the law is not used, as long as the substance of the claim is clear.</a:t>
            </a:r>
          </a:p>
          <a:p>
            <a:endParaRPr lang="en-US" dirty="0"/>
          </a:p>
        </p:txBody>
      </p:sp>
    </p:spTree>
    <p:extLst>
      <p:ext uri="{BB962C8B-B14F-4D97-AF65-F5344CB8AC3E}">
        <p14:creationId xmlns:p14="http://schemas.microsoft.com/office/powerpoint/2010/main" val="3979180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F828-EF2F-4556-420F-C6BA2C7EAEE5}"/>
              </a:ext>
            </a:extLst>
          </p:cNvPr>
          <p:cNvSpPr>
            <a:spLocks noGrp="1"/>
          </p:cNvSpPr>
          <p:nvPr>
            <p:ph type="title"/>
          </p:nvPr>
        </p:nvSpPr>
        <p:spPr/>
        <p:txBody>
          <a:bodyPr>
            <a:normAutofit fontScale="90000"/>
          </a:bodyPr>
          <a:lstStyle/>
          <a:p>
            <a:r>
              <a:rPr lang="en-US" b="1" dirty="0"/>
              <a:t>Cause of Action (Order 7, Rule 1, CPC)</a:t>
            </a:r>
            <a:br>
              <a:rPr lang="en-US" b="1" dirty="0"/>
            </a:br>
            <a:endParaRPr lang="en-US" dirty="0"/>
          </a:p>
        </p:txBody>
      </p:sp>
      <p:sp>
        <p:nvSpPr>
          <p:cNvPr id="3" name="Content Placeholder 2">
            <a:extLst>
              <a:ext uri="{FF2B5EF4-FFF2-40B4-BE49-F238E27FC236}">
                <a16:creationId xmlns:a16="http://schemas.microsoft.com/office/drawing/2014/main" id="{4383CCEC-650F-43E7-1D6C-08C5D9A8DED2}"/>
              </a:ext>
            </a:extLst>
          </p:cNvPr>
          <p:cNvSpPr>
            <a:spLocks noGrp="1"/>
          </p:cNvSpPr>
          <p:nvPr>
            <p:ph idx="1"/>
          </p:nvPr>
        </p:nvSpPr>
        <p:spPr/>
        <p:txBody>
          <a:bodyPr/>
          <a:lstStyle/>
          <a:p>
            <a:pPr fontAlgn="base"/>
            <a:r>
              <a:rPr lang="en-US" b="1" dirty="0"/>
              <a:t>A pleading must disclose a cause of action</a:t>
            </a:r>
            <a:r>
              <a:rPr lang="en-US" dirty="0"/>
              <a:t>: The plaintiff must state the facts upon which they are claiming a right, which should give rise to a legal claim. Without disclosing a cause of action, a suit may be dismissed.</a:t>
            </a:r>
          </a:p>
          <a:p>
            <a:pPr fontAlgn="base"/>
            <a:r>
              <a:rPr lang="en-US" b="1" dirty="0"/>
              <a:t>Example</a:t>
            </a:r>
            <a:r>
              <a:rPr lang="en-US" dirty="0"/>
              <a:t>: In a suit for recovery of money, the plaintiff must show that there was a debt owed by the defendant and that the defendant defaulted on payment.</a:t>
            </a:r>
          </a:p>
          <a:p>
            <a:endParaRPr lang="en-US" dirty="0"/>
          </a:p>
        </p:txBody>
      </p:sp>
    </p:spTree>
    <p:extLst>
      <p:ext uri="{BB962C8B-B14F-4D97-AF65-F5344CB8AC3E}">
        <p14:creationId xmlns:p14="http://schemas.microsoft.com/office/powerpoint/2010/main" val="20520625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3514F-E065-3872-FDF8-AE82975A1AB2}"/>
              </a:ext>
            </a:extLst>
          </p:cNvPr>
          <p:cNvSpPr>
            <a:spLocks noGrp="1"/>
          </p:cNvSpPr>
          <p:nvPr>
            <p:ph type="title"/>
          </p:nvPr>
        </p:nvSpPr>
        <p:spPr/>
        <p:txBody>
          <a:bodyPr>
            <a:normAutofit fontScale="90000"/>
          </a:bodyPr>
          <a:lstStyle/>
          <a:p>
            <a:r>
              <a:rPr lang="en-US" b="1" dirty="0"/>
              <a:t>Consistency in Pleading</a:t>
            </a:r>
            <a:br>
              <a:rPr lang="en-US" b="1" dirty="0"/>
            </a:br>
            <a:endParaRPr lang="en-US" dirty="0"/>
          </a:p>
        </p:txBody>
      </p:sp>
      <p:sp>
        <p:nvSpPr>
          <p:cNvPr id="3" name="Content Placeholder 2">
            <a:extLst>
              <a:ext uri="{FF2B5EF4-FFF2-40B4-BE49-F238E27FC236}">
                <a16:creationId xmlns:a16="http://schemas.microsoft.com/office/drawing/2014/main" id="{9336CDED-5C8D-5694-B02A-0203BBC4C50D}"/>
              </a:ext>
            </a:extLst>
          </p:cNvPr>
          <p:cNvSpPr>
            <a:spLocks noGrp="1"/>
          </p:cNvSpPr>
          <p:nvPr>
            <p:ph idx="1"/>
          </p:nvPr>
        </p:nvSpPr>
        <p:spPr/>
        <p:txBody>
          <a:bodyPr>
            <a:normAutofit fontScale="85000" lnSpcReduction="20000"/>
          </a:bodyPr>
          <a:lstStyle/>
          <a:p>
            <a:pPr fontAlgn="base"/>
            <a:r>
              <a:rPr lang="en-US" b="1" dirty="0"/>
              <a:t>Consistency in pleading</a:t>
            </a:r>
            <a:r>
              <a:rPr lang="en-US" dirty="0"/>
              <a:t>: The plaintiff’s and defendant’s pleadings must be consistent throughout the case. If a party changes its stance or introduces contradictory statements, it may be detrimental to their case.</a:t>
            </a:r>
          </a:p>
          <a:p>
            <a:pPr fontAlgn="base"/>
            <a:r>
              <a:rPr lang="en-US" dirty="0"/>
              <a:t>If a party admits to a fact, it cannot later deny it without providing a reasonable explanation.</a:t>
            </a:r>
          </a:p>
          <a:p>
            <a:pPr fontAlgn="base"/>
            <a:r>
              <a:rPr lang="en-US" b="1" dirty="0"/>
              <a:t>Conclusion</a:t>
            </a:r>
          </a:p>
          <a:p>
            <a:pPr fontAlgn="base"/>
            <a:r>
              <a:rPr lang="en-US" dirty="0"/>
              <a:t>The </a:t>
            </a:r>
            <a:r>
              <a:rPr lang="en-US" b="1" dirty="0"/>
              <a:t>fundamental rules of pleadings</a:t>
            </a:r>
            <a:r>
              <a:rPr lang="en-US" dirty="0"/>
              <a:t> ensure that the legal process is transparent, fair, and orderly. They provide a clear framework for presenting a claim or defense and help prevent unnecessary delays or confusion in civil cases. Adherence to these rules is critical for the efficient administration of justice, as they help in determining the issues at the core of the case, which the court needs to adjudicate.</a:t>
            </a:r>
          </a:p>
          <a:p>
            <a:endParaRPr lang="en-US" dirty="0"/>
          </a:p>
        </p:txBody>
      </p:sp>
    </p:spTree>
    <p:extLst>
      <p:ext uri="{BB962C8B-B14F-4D97-AF65-F5344CB8AC3E}">
        <p14:creationId xmlns:p14="http://schemas.microsoft.com/office/powerpoint/2010/main" val="56402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D136A-63E2-291B-06E8-E9656955C93E}"/>
              </a:ext>
            </a:extLst>
          </p:cNvPr>
          <p:cNvSpPr>
            <a:spLocks noGrp="1"/>
          </p:cNvSpPr>
          <p:nvPr>
            <p:ph type="ctrTitle"/>
          </p:nvPr>
        </p:nvSpPr>
        <p:spPr>
          <a:xfrm>
            <a:off x="2589213" y="544286"/>
            <a:ext cx="8915399" cy="936171"/>
          </a:xfrm>
        </p:spPr>
        <p:txBody>
          <a:bodyPr>
            <a:normAutofit/>
          </a:bodyPr>
          <a:lstStyle/>
          <a:p>
            <a:pPr algn="just"/>
            <a:r>
              <a:rPr lang="en-IN" sz="3200" dirty="0">
                <a:latin typeface="Arial Black" panose="020B0A04020102020204" pitchFamily="34" charset="0"/>
              </a:rPr>
              <a:t>PLAINT (ORDER VII)</a:t>
            </a:r>
          </a:p>
        </p:txBody>
      </p:sp>
      <p:sp>
        <p:nvSpPr>
          <p:cNvPr id="3" name="Subtitle 2">
            <a:extLst>
              <a:ext uri="{FF2B5EF4-FFF2-40B4-BE49-F238E27FC236}">
                <a16:creationId xmlns:a16="http://schemas.microsoft.com/office/drawing/2014/main" id="{63144E1E-D33C-1E9D-524A-BE1E4AE2F8FD}"/>
              </a:ext>
            </a:extLst>
          </p:cNvPr>
          <p:cNvSpPr>
            <a:spLocks noGrp="1"/>
          </p:cNvSpPr>
          <p:nvPr>
            <p:ph type="subTitle" idx="1"/>
          </p:nvPr>
        </p:nvSpPr>
        <p:spPr>
          <a:xfrm>
            <a:off x="2589213" y="1763487"/>
            <a:ext cx="6643277" cy="3280461"/>
          </a:xfrm>
        </p:spPr>
        <p:txBody>
          <a:bodyPr>
            <a:normAutofit fontScale="92500" lnSpcReduction="20000"/>
          </a:bodyPr>
          <a:lstStyle/>
          <a:p>
            <a:pPr algn="just"/>
            <a:r>
              <a:rPr lang="en-IN" sz="2800" dirty="0">
                <a:latin typeface="Times New Roman" panose="02020603050405020304" pitchFamily="18" charset="0"/>
                <a:cs typeface="Times New Roman" panose="02020603050405020304" pitchFamily="18" charset="0"/>
              </a:rPr>
              <a:t>The expression “plaint” has not been defined in the code.</a:t>
            </a:r>
          </a:p>
          <a:p>
            <a:pPr algn="just"/>
            <a:r>
              <a:rPr lang="en-IN" sz="2800" dirty="0">
                <a:latin typeface="Times New Roman" panose="02020603050405020304" pitchFamily="18" charset="0"/>
                <a:cs typeface="Times New Roman" panose="02020603050405020304" pitchFamily="18" charset="0"/>
              </a:rPr>
              <a:t> </a:t>
            </a:r>
            <a:r>
              <a:rPr lang="en-IN" sz="2800" b="1" i="1" dirty="0">
                <a:latin typeface="Times New Roman" panose="02020603050405020304" pitchFamily="18" charset="0"/>
                <a:cs typeface="Times New Roman" panose="02020603050405020304" pitchFamily="18" charset="0"/>
              </a:rPr>
              <a:t>However, it can be said to be a statement of claim, a document, by presentation of which the suit is instituted. Its object is to state the grounds upon which the assistance of the court is sought by the plaintiff.</a:t>
            </a:r>
          </a:p>
          <a:p>
            <a:pPr algn="just"/>
            <a:r>
              <a:rPr lang="en-IN" sz="2800" dirty="0">
                <a:latin typeface="Times New Roman" panose="02020603050405020304" pitchFamily="18" charset="0"/>
                <a:cs typeface="Times New Roman" panose="02020603050405020304" pitchFamily="18" charset="0"/>
              </a:rPr>
              <a:t>It is a pleading of the plaintiff.</a:t>
            </a:r>
          </a:p>
          <a:p>
            <a:pPr algn="just"/>
            <a:endParaRPr lang="en-IN" sz="2800" dirty="0">
              <a:latin typeface="Times New Roman" panose="02020603050405020304" pitchFamily="18" charset="0"/>
              <a:cs typeface="Times New Roman" panose="02020603050405020304" pitchFamily="18" charset="0"/>
            </a:endParaRPr>
          </a:p>
          <a:p>
            <a:pPr algn="just"/>
            <a:endParaRPr lang="en-IN" sz="2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110C442-E928-04D9-1021-CF06A6B24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9538" y="3995057"/>
            <a:ext cx="4397829" cy="2862943"/>
          </a:xfrm>
          <a:prstGeom prst="rect">
            <a:avLst/>
          </a:prstGeom>
        </p:spPr>
      </p:pic>
    </p:spTree>
    <p:extLst>
      <p:ext uri="{BB962C8B-B14F-4D97-AF65-F5344CB8AC3E}">
        <p14:creationId xmlns:p14="http://schemas.microsoft.com/office/powerpoint/2010/main" val="2756303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B1317-5CA1-E6F4-A72F-BB9CD1DAC1E3}"/>
              </a:ext>
            </a:extLst>
          </p:cNvPr>
          <p:cNvSpPr>
            <a:spLocks noGrp="1"/>
          </p:cNvSpPr>
          <p:nvPr>
            <p:ph type="title"/>
          </p:nvPr>
        </p:nvSpPr>
        <p:spPr>
          <a:xfrm>
            <a:off x="1304899" y="840420"/>
            <a:ext cx="8911687" cy="845461"/>
          </a:xfrm>
        </p:spPr>
        <p:txBody>
          <a:bodyPr>
            <a:normAutofit fontScale="90000"/>
          </a:bodyPr>
          <a:lstStyle/>
          <a:p>
            <a:r>
              <a:rPr lang="en-IN" sz="3200" dirty="0">
                <a:latin typeface="Arial Black" panose="020B0A04020102020204" pitchFamily="34" charset="0"/>
              </a:rPr>
              <a:t>PARTICULARS TO BE CONTAINED IN PLAINT</a:t>
            </a:r>
          </a:p>
        </p:txBody>
      </p:sp>
      <p:sp>
        <p:nvSpPr>
          <p:cNvPr id="3" name="Content Placeholder 2">
            <a:extLst>
              <a:ext uri="{FF2B5EF4-FFF2-40B4-BE49-F238E27FC236}">
                <a16:creationId xmlns:a16="http://schemas.microsoft.com/office/drawing/2014/main" id="{77CBBFB5-6F89-972A-D2DA-5C886DFBF409}"/>
              </a:ext>
            </a:extLst>
          </p:cNvPr>
          <p:cNvSpPr>
            <a:spLocks noGrp="1"/>
          </p:cNvSpPr>
          <p:nvPr>
            <p:ph idx="1"/>
          </p:nvPr>
        </p:nvSpPr>
        <p:spPr>
          <a:xfrm>
            <a:off x="924233" y="1946786"/>
            <a:ext cx="10580380" cy="4649955"/>
          </a:xfrm>
        </p:spPr>
        <p:txBody>
          <a:bodyPr>
            <a:normAutofit/>
          </a:bodyPr>
          <a:lstStyle/>
          <a:p>
            <a:pPr marL="0" indent="0" algn="just">
              <a:buNone/>
            </a:pPr>
            <a:r>
              <a:rPr lang="en-US" b="1" dirty="0">
                <a:latin typeface="Times New Roman" panose="02020603050405020304" pitchFamily="18" charset="0"/>
                <a:cs typeface="Times New Roman" panose="02020603050405020304" pitchFamily="18" charset="0"/>
              </a:rPr>
              <a:t>The plaint shall contain the following particulars:- </a:t>
            </a:r>
          </a:p>
          <a:p>
            <a:pPr marL="0" indent="0" algn="just">
              <a:buNone/>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)The name of the Court in which the suit is brought, </a:t>
            </a:r>
          </a:p>
          <a:p>
            <a:pPr marL="0" indent="0" algn="just">
              <a:buNone/>
            </a:pPr>
            <a:r>
              <a:rPr lang="en-US" dirty="0">
                <a:latin typeface="Times New Roman" panose="02020603050405020304" pitchFamily="18" charset="0"/>
                <a:cs typeface="Times New Roman" panose="02020603050405020304" pitchFamily="18" charset="0"/>
              </a:rPr>
              <a:t>(ii) The name, description and place of residence of the plaintiff, </a:t>
            </a:r>
          </a:p>
          <a:p>
            <a:pPr marL="0" indent="0" algn="just">
              <a:buNone/>
            </a:pPr>
            <a:r>
              <a:rPr lang="en-US" dirty="0">
                <a:latin typeface="Times New Roman" panose="02020603050405020304" pitchFamily="18" charset="0"/>
                <a:cs typeface="Times New Roman" panose="02020603050405020304" pitchFamily="18" charset="0"/>
              </a:rPr>
              <a:t>(iii) The name, description and place of residence of the defendant, so far as they can be ascertained, </a:t>
            </a:r>
          </a:p>
          <a:p>
            <a:pPr marL="0" indent="0" algn="just">
              <a:buNone/>
            </a:pPr>
            <a:r>
              <a:rPr lang="en-US" dirty="0">
                <a:latin typeface="Times New Roman" panose="02020603050405020304" pitchFamily="18" charset="0"/>
                <a:cs typeface="Times New Roman" panose="02020603050405020304" pitchFamily="18" charset="0"/>
              </a:rPr>
              <a:t>(iv) Where the plaintiff or the defendant is a minor or a person of unsound mind, a statement to that effect, </a:t>
            </a:r>
          </a:p>
          <a:p>
            <a:pPr marL="0" indent="0" algn="just">
              <a:buNone/>
            </a:pPr>
            <a:r>
              <a:rPr lang="en-US" dirty="0">
                <a:latin typeface="Times New Roman" panose="02020603050405020304" pitchFamily="18" charset="0"/>
                <a:cs typeface="Times New Roman" panose="02020603050405020304" pitchFamily="18" charset="0"/>
              </a:rPr>
              <a:t>(v) The facts constituting the cause of action and when it arose, </a:t>
            </a:r>
          </a:p>
          <a:p>
            <a:pPr marL="0" indent="0" algn="just">
              <a:buNone/>
            </a:pPr>
            <a:r>
              <a:rPr lang="en-US" dirty="0">
                <a:latin typeface="Times New Roman" panose="02020603050405020304" pitchFamily="18" charset="0"/>
                <a:cs typeface="Times New Roman" panose="02020603050405020304" pitchFamily="18" charset="0"/>
              </a:rPr>
              <a:t>(vi) The facts showing that the Court has jurisdiction,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7854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805C09-7679-8E84-0A2C-439AF54DF041}"/>
              </a:ext>
            </a:extLst>
          </p:cNvPr>
          <p:cNvSpPr>
            <a:spLocks noGrp="1"/>
          </p:cNvSpPr>
          <p:nvPr>
            <p:ph idx="1"/>
          </p:nvPr>
        </p:nvSpPr>
        <p:spPr>
          <a:xfrm>
            <a:off x="1447968" y="922477"/>
            <a:ext cx="8915400" cy="6531428"/>
          </a:xfrm>
        </p:spPr>
        <p:txBody>
          <a:bodyPr>
            <a:noAutofit/>
          </a:bodyPr>
          <a:lstStyle/>
          <a:p>
            <a:pPr marL="0" indent="0" algn="just">
              <a:buNone/>
            </a:pPr>
            <a:r>
              <a:rPr lang="en-US" sz="2800" dirty="0">
                <a:latin typeface="Times New Roman" panose="02020603050405020304" pitchFamily="18" charset="0"/>
                <a:cs typeface="Times New Roman" panose="02020603050405020304" pitchFamily="18" charset="0"/>
              </a:rPr>
              <a:t>(vii) The relief which the plaintiff claims, </a:t>
            </a:r>
          </a:p>
          <a:p>
            <a:pPr marL="0" indent="0" algn="just">
              <a:buNone/>
            </a:pPr>
            <a:r>
              <a:rPr lang="en-US" sz="2800" dirty="0">
                <a:latin typeface="Times New Roman" panose="02020603050405020304" pitchFamily="18" charset="0"/>
                <a:cs typeface="Times New Roman" panose="02020603050405020304" pitchFamily="18" charset="0"/>
              </a:rPr>
              <a:t>(viii) Where the plaintiff has allowed a set-off or relinquished a portion of his claim, the amount so allowed or relinquished, and </a:t>
            </a:r>
          </a:p>
          <a:p>
            <a:pPr marL="0" indent="0" algn="just">
              <a:buNone/>
            </a:pPr>
            <a:r>
              <a:rPr lang="en-US" sz="2800" dirty="0">
                <a:latin typeface="Times New Roman" panose="02020603050405020304" pitchFamily="18" charset="0"/>
                <a:cs typeface="Times New Roman" panose="02020603050405020304" pitchFamily="18" charset="0"/>
              </a:rPr>
              <a:t>(ix) A statement of the value of the subject-matter of the suit for the purposes of jurisdiction and of court-fees, so far as the case admits</a:t>
            </a:r>
            <a:r>
              <a:rPr lang="en-US" sz="2800" b="1" dirty="0">
                <a:latin typeface="Times New Roman" panose="02020603050405020304" pitchFamily="18" charset="0"/>
                <a:cs typeface="Times New Roman" panose="02020603050405020304" pitchFamily="18" charset="0"/>
              </a:rPr>
              <a:t>, (Rule 1) </a:t>
            </a:r>
          </a:p>
          <a:p>
            <a:pPr marL="0" indent="0" algn="just">
              <a:buNone/>
            </a:pPr>
            <a:r>
              <a:rPr lang="en-US" sz="2800" dirty="0">
                <a:latin typeface="Times New Roman" panose="02020603050405020304" pitchFamily="18" charset="0"/>
                <a:cs typeface="Times New Roman" panose="02020603050405020304" pitchFamily="18" charset="0"/>
              </a:rPr>
              <a:t>(x) Where the plaintiff seeks the recovery of money, the plaint shall state the precise amount claimed, </a:t>
            </a:r>
            <a:r>
              <a:rPr lang="en-US" sz="2800" b="1" dirty="0">
                <a:latin typeface="Times New Roman" panose="02020603050405020304" pitchFamily="18" charset="0"/>
                <a:cs typeface="Times New Roman" panose="02020603050405020304" pitchFamily="18" charset="0"/>
              </a:rPr>
              <a:t>(Rule 2) </a:t>
            </a:r>
          </a:p>
        </p:txBody>
      </p:sp>
    </p:spTree>
    <p:extLst>
      <p:ext uri="{BB962C8B-B14F-4D97-AF65-F5344CB8AC3E}">
        <p14:creationId xmlns:p14="http://schemas.microsoft.com/office/powerpoint/2010/main" val="1091036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F98A3B-C2AD-EE12-C9BB-6C57E684165C}"/>
              </a:ext>
            </a:extLst>
          </p:cNvPr>
          <p:cNvSpPr>
            <a:spLocks noGrp="1"/>
          </p:cNvSpPr>
          <p:nvPr>
            <p:ph idx="1"/>
          </p:nvPr>
        </p:nvSpPr>
        <p:spPr>
          <a:xfrm>
            <a:off x="1330682" y="604157"/>
            <a:ext cx="9701111" cy="5649685"/>
          </a:xfrm>
        </p:spPr>
        <p:txBody>
          <a:bodyPr>
            <a:normAutofit lnSpcReduction="10000"/>
          </a:bodyPr>
          <a:lstStyle/>
          <a:p>
            <a:pPr marL="0" indent="0" algn="just">
              <a:buNone/>
            </a:pPr>
            <a:r>
              <a:rPr lang="en-US" sz="24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xi) Where suit is for mesne profits or for accounts, or for movables in the possession of the defendant, or for debts, exact amount of which cannot be determined, the plaint shall state approximately the amount or value sued for, </a:t>
            </a:r>
            <a:r>
              <a:rPr lang="en-US" sz="2800" b="1" dirty="0">
                <a:latin typeface="Times New Roman" panose="02020603050405020304" pitchFamily="18" charset="0"/>
                <a:cs typeface="Times New Roman" panose="02020603050405020304" pitchFamily="18" charset="0"/>
              </a:rPr>
              <a:t>(Rule 2 proviso), </a:t>
            </a:r>
          </a:p>
          <a:p>
            <a:pPr marL="0" indent="0" algn="just">
              <a:buNone/>
            </a:pPr>
            <a:r>
              <a:rPr lang="en-US" sz="2800" dirty="0">
                <a:latin typeface="Times New Roman" panose="02020603050405020304" pitchFamily="18" charset="0"/>
                <a:cs typeface="Times New Roman" panose="02020603050405020304" pitchFamily="18" charset="0"/>
              </a:rPr>
              <a:t>(xii) Where the subject-matter of the suit is immovable property, the plaint shall contain a description of the property sufficient to identify it, like boundaries or numbers in a record of settlement or survey </a:t>
            </a:r>
            <a:r>
              <a:rPr lang="en-US" sz="2800" dirty="0" err="1">
                <a:latin typeface="Times New Roman" panose="02020603050405020304" pitchFamily="18" charset="0"/>
                <a:cs typeface="Times New Roman" panose="02020603050405020304" pitchFamily="18" charset="0"/>
              </a:rPr>
              <a:t>etc</a:t>
            </a:r>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(Rule 3) </a:t>
            </a:r>
          </a:p>
          <a:p>
            <a:pPr marL="0" indent="0" algn="just">
              <a:buNone/>
            </a:pPr>
            <a:r>
              <a:rPr lang="en-US" sz="2800" dirty="0">
                <a:latin typeface="Times New Roman" panose="02020603050405020304" pitchFamily="18" charset="0"/>
                <a:cs typeface="Times New Roman" panose="02020603050405020304" pitchFamily="18" charset="0"/>
              </a:rPr>
              <a:t>(xiii) Where the plaintiff sues in a representative character, the plaint shall show not only that he has on actual existing interest in the subject-matter, but that he has taken the steps (if any) necessary to enable to him to institute a suit concerning it, </a:t>
            </a:r>
            <a:r>
              <a:rPr lang="en-US" sz="2800" b="1" dirty="0">
                <a:latin typeface="Times New Roman" panose="02020603050405020304" pitchFamily="18" charset="0"/>
                <a:cs typeface="Times New Roman" panose="02020603050405020304" pitchFamily="18" charset="0"/>
              </a:rPr>
              <a:t>(Rule 4)</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31313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CDE2EF-BC22-1124-9EC8-D9D83D6AEF58}"/>
              </a:ext>
            </a:extLst>
          </p:cNvPr>
          <p:cNvSpPr>
            <a:spLocks noGrp="1"/>
          </p:cNvSpPr>
          <p:nvPr>
            <p:ph idx="1"/>
          </p:nvPr>
        </p:nvSpPr>
        <p:spPr>
          <a:xfrm>
            <a:off x="1150375" y="1170039"/>
            <a:ext cx="10048567" cy="5296075"/>
          </a:xfrm>
        </p:spPr>
        <p:txBody>
          <a:bodyPr>
            <a:noAutofit/>
          </a:bodyPr>
          <a:lstStyle/>
          <a:p>
            <a:pPr marL="0" indent="0" algn="just">
              <a:buNone/>
            </a:pPr>
            <a:r>
              <a:rPr lang="en-US" dirty="0">
                <a:latin typeface="Times New Roman" panose="02020603050405020304" pitchFamily="18" charset="0"/>
                <a:cs typeface="Times New Roman" panose="02020603050405020304" pitchFamily="18" charset="0"/>
              </a:rPr>
              <a:t>(xiv)The plaint shall show that the defendant is or claims to be interested in subject-matter, and that he is liable to be called upon to answer the plaintiff’s demand, </a:t>
            </a:r>
            <a:r>
              <a:rPr lang="en-US" b="1" dirty="0">
                <a:latin typeface="Times New Roman" panose="02020603050405020304" pitchFamily="18" charset="0"/>
                <a:cs typeface="Times New Roman" panose="02020603050405020304" pitchFamily="18" charset="0"/>
              </a:rPr>
              <a:t>(Rule 5) </a:t>
            </a:r>
          </a:p>
          <a:p>
            <a:pPr marL="0" indent="0" algn="just">
              <a:buNone/>
            </a:pPr>
            <a:r>
              <a:rPr lang="en-US" dirty="0">
                <a:latin typeface="Times New Roman" panose="02020603050405020304" pitchFamily="18" charset="0"/>
                <a:cs typeface="Times New Roman" panose="02020603050405020304" pitchFamily="18" charset="0"/>
              </a:rPr>
              <a:t>(xv) Where a suit is barred under law of limitation, plaint shall show the ground upon which exemption from such law is claimed, </a:t>
            </a:r>
            <a:r>
              <a:rPr lang="en-US" b="1" dirty="0">
                <a:latin typeface="Times New Roman" panose="02020603050405020304" pitchFamily="18" charset="0"/>
                <a:cs typeface="Times New Roman" panose="02020603050405020304" pitchFamily="18" charset="0"/>
              </a:rPr>
              <a:t>(Rule 6) </a:t>
            </a:r>
          </a:p>
          <a:p>
            <a:pPr marL="0" indent="0" algn="just">
              <a:buNone/>
            </a:pPr>
            <a:r>
              <a:rPr lang="en-US" dirty="0">
                <a:latin typeface="Times New Roman" panose="02020603050405020304" pitchFamily="18" charset="0"/>
                <a:cs typeface="Times New Roman" panose="02020603050405020304" pitchFamily="18" charset="0"/>
              </a:rPr>
              <a:t>(xvi) Every plaint shall state specifically the relief claimed either simply or in the alternative by plaintiff, </a:t>
            </a:r>
            <a:r>
              <a:rPr lang="en-US" b="1" dirty="0">
                <a:latin typeface="Times New Roman" panose="02020603050405020304" pitchFamily="18" charset="0"/>
                <a:cs typeface="Times New Roman" panose="02020603050405020304" pitchFamily="18" charset="0"/>
              </a:rPr>
              <a:t>(Rule 7) </a:t>
            </a:r>
          </a:p>
          <a:p>
            <a:pPr marL="0" indent="0" algn="just">
              <a:buNone/>
            </a:pPr>
            <a:r>
              <a:rPr lang="en-US" dirty="0">
                <a:latin typeface="Times New Roman" panose="02020603050405020304" pitchFamily="18" charset="0"/>
                <a:cs typeface="Times New Roman" panose="02020603050405020304" pitchFamily="18" charset="0"/>
              </a:rPr>
              <a:t>(xvii) Where the plaintiff seeks relief in respect of several distinct claims or causes of action founded upon separate and distinct grounds, they shall be stated as far as may be separately and distinctly, </a:t>
            </a:r>
            <a:r>
              <a:rPr lang="en-US" b="1" dirty="0">
                <a:latin typeface="Times New Roman" panose="02020603050405020304" pitchFamily="18" charset="0"/>
                <a:cs typeface="Times New Roman" panose="02020603050405020304" pitchFamily="18" charset="0"/>
              </a:rPr>
              <a:t>(Rule 8) </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0072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D663A-3AC2-F2E9-2BFB-8CB3FC85F8E7}"/>
              </a:ext>
            </a:extLst>
          </p:cNvPr>
          <p:cNvSpPr>
            <a:spLocks noGrp="1"/>
          </p:cNvSpPr>
          <p:nvPr>
            <p:ph type="title"/>
          </p:nvPr>
        </p:nvSpPr>
        <p:spPr>
          <a:xfrm>
            <a:off x="1638300" y="702768"/>
            <a:ext cx="8911687" cy="867233"/>
          </a:xfrm>
        </p:spPr>
        <p:txBody>
          <a:bodyPr>
            <a:normAutofit/>
          </a:bodyPr>
          <a:lstStyle/>
          <a:p>
            <a:r>
              <a:rPr lang="en-IN" sz="3200" dirty="0">
                <a:latin typeface="Arial Black" panose="020B0A04020102020204" pitchFamily="34" charset="0"/>
              </a:rPr>
              <a:t>RETURN OF PLAINT (RULES 10-10B)</a:t>
            </a:r>
          </a:p>
        </p:txBody>
      </p:sp>
      <p:sp>
        <p:nvSpPr>
          <p:cNvPr id="3" name="Content Placeholder 2">
            <a:extLst>
              <a:ext uri="{FF2B5EF4-FFF2-40B4-BE49-F238E27FC236}">
                <a16:creationId xmlns:a16="http://schemas.microsoft.com/office/drawing/2014/main" id="{4B6C0DAB-EFD9-4078-FE37-7D92DE8B45CF}"/>
              </a:ext>
            </a:extLst>
          </p:cNvPr>
          <p:cNvSpPr>
            <a:spLocks noGrp="1"/>
          </p:cNvSpPr>
          <p:nvPr>
            <p:ph idx="1"/>
          </p:nvPr>
        </p:nvSpPr>
        <p:spPr>
          <a:xfrm>
            <a:off x="1638300" y="1570001"/>
            <a:ext cx="8915400" cy="5029200"/>
          </a:xfrm>
        </p:spPr>
        <p:txBody>
          <a:bodyPr>
            <a:normAutofit/>
          </a:bodyPr>
          <a:lstStyle/>
          <a:p>
            <a:pPr algn="just">
              <a:buAutoNum type="alphaLcParenR"/>
            </a:pPr>
            <a:r>
              <a:rPr lang="en-US" sz="2800" dirty="0">
                <a:latin typeface="Times New Roman" panose="02020603050405020304" pitchFamily="18" charset="0"/>
                <a:cs typeface="Times New Roman" panose="02020603050405020304" pitchFamily="18" charset="0"/>
              </a:rPr>
              <a:t>Where at any stage of the suit, the court finds that it has no jurisdiction, either territorial or pecuniary or with regard to the subject matter of the suit, it will return the plaint to be presented to the proper court in which the suit ought to have been filed</a:t>
            </a:r>
            <a:r>
              <a:rPr lang="en-US" sz="2800" b="1" dirty="0">
                <a:latin typeface="Times New Roman" panose="02020603050405020304" pitchFamily="18" charset="0"/>
                <a:cs typeface="Times New Roman" panose="02020603050405020304" pitchFamily="18" charset="0"/>
              </a:rPr>
              <a:t>. [Rule 10 (1)]</a:t>
            </a:r>
          </a:p>
          <a:p>
            <a:pPr algn="just">
              <a:buAutoNum type="alphaLcParenR"/>
            </a:pPr>
            <a:r>
              <a:rPr lang="en-US" sz="2800" dirty="0">
                <a:latin typeface="Times New Roman" panose="02020603050405020304" pitchFamily="18" charset="0"/>
                <a:cs typeface="Times New Roman" panose="02020603050405020304" pitchFamily="18" charset="0"/>
              </a:rPr>
              <a:t> b) </a:t>
            </a:r>
            <a:r>
              <a:rPr lang="en-US" sz="2800" b="1" dirty="0">
                <a:latin typeface="Times New Roman" panose="02020603050405020304" pitchFamily="18" charset="0"/>
                <a:cs typeface="Times New Roman" panose="02020603050405020304" pitchFamily="18" charset="0"/>
              </a:rPr>
              <a:t>Rule 10 </a:t>
            </a:r>
            <a:r>
              <a:rPr lang="en-US" sz="2800" dirty="0">
                <a:latin typeface="Times New Roman" panose="02020603050405020304" pitchFamily="18" charset="0"/>
                <a:cs typeface="Times New Roman" panose="02020603050405020304" pitchFamily="18" charset="0"/>
              </a:rPr>
              <a:t>– A prescribes the procedure to be followed by a court before the plaint is ordered to be returned to be presented to the proper court. It obviates the need for serving the summons on the defendants.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8363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53DDCD-CAC9-BE33-0D95-4CC6472CE101}"/>
              </a:ext>
            </a:extLst>
          </p:cNvPr>
          <p:cNvSpPr>
            <a:spLocks noGrp="1"/>
          </p:cNvSpPr>
          <p:nvPr>
            <p:ph idx="1"/>
          </p:nvPr>
        </p:nvSpPr>
        <p:spPr>
          <a:xfrm>
            <a:off x="2589212" y="783771"/>
            <a:ext cx="8915400" cy="5715000"/>
          </a:xfrm>
        </p:spPr>
        <p:txBody>
          <a:bodyPr>
            <a:normAutofit/>
          </a:bodyPr>
          <a:lstStyle/>
          <a:p>
            <a:pPr marL="0" indent="0" algn="just">
              <a:buNone/>
            </a:pPr>
            <a:r>
              <a:rPr lang="en-US" sz="2800" b="1" dirty="0">
                <a:latin typeface="Times New Roman" panose="02020603050405020304" pitchFamily="18" charset="0"/>
                <a:cs typeface="Times New Roman" panose="02020603050405020304" pitchFamily="18" charset="0"/>
              </a:rPr>
              <a:t>Amar Chand v. Union of India, 1973 SCR (2) 684</a:t>
            </a:r>
            <a:r>
              <a:rPr lang="en-US" sz="2800" dirty="0">
                <a:latin typeface="Times New Roman" panose="02020603050405020304" pitchFamily="18" charset="0"/>
                <a:cs typeface="Times New Roman" panose="02020603050405020304" pitchFamily="18" charset="0"/>
              </a:rPr>
              <a:t>, it was observed that when the plaint is filed in proper court after getting it back from the wrong court, it cannot be said to be continuation of suit. Suit must be deemed to be presented when it is filed in proper court. </a:t>
            </a:r>
          </a:p>
          <a:p>
            <a:pPr marL="0" indent="0" algn="just">
              <a:buNone/>
            </a:pPr>
            <a:r>
              <a:rPr lang="en-US" sz="2800" dirty="0">
                <a:latin typeface="Times New Roman" panose="02020603050405020304" pitchFamily="18" charset="0"/>
                <a:cs typeface="Times New Roman" panose="02020603050405020304" pitchFamily="18" charset="0"/>
              </a:rPr>
              <a:t>c) An appellate court can also return the plaint to be presented to the proper court. </a:t>
            </a:r>
            <a:r>
              <a:rPr lang="en-US" sz="2800" b="1" dirty="0">
                <a:latin typeface="Times New Roman" panose="02020603050405020304" pitchFamily="18" charset="0"/>
                <a:cs typeface="Times New Roman" panose="02020603050405020304" pitchFamily="18" charset="0"/>
              </a:rPr>
              <a:t>(Rule 10 B) </a:t>
            </a:r>
          </a:p>
          <a:p>
            <a:pPr marL="0" indent="0" algn="just">
              <a:buNone/>
            </a:pPr>
            <a:r>
              <a:rPr lang="en-US" sz="2800" dirty="0">
                <a:latin typeface="Times New Roman" panose="02020603050405020304" pitchFamily="18" charset="0"/>
                <a:cs typeface="Times New Roman" panose="02020603050405020304" pitchFamily="18" charset="0"/>
              </a:rPr>
              <a:t>d) The Judge returning the plaint should make endorsements on it regarding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the date of presentation; (ii) the date of return; (iii) the name of the party presenting it and (iv) reasons for returning it. </a:t>
            </a:r>
            <a:r>
              <a:rPr lang="en-US" sz="2800" b="1" dirty="0">
                <a:latin typeface="Times New Roman" panose="02020603050405020304" pitchFamily="18" charset="0"/>
                <a:cs typeface="Times New Roman" panose="02020603050405020304" pitchFamily="18" charset="0"/>
              </a:rPr>
              <a:t>[Rule 10 (2)] </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9114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5D526E-B627-2A6B-87EE-3A9116C49E51}"/>
              </a:ext>
            </a:extLst>
          </p:cNvPr>
          <p:cNvSpPr>
            <a:spLocks noGrp="1"/>
          </p:cNvSpPr>
          <p:nvPr>
            <p:ph idx="1"/>
          </p:nvPr>
        </p:nvSpPr>
        <p:spPr>
          <a:xfrm>
            <a:off x="1209368" y="1071716"/>
            <a:ext cx="9901084" cy="5481484"/>
          </a:xfrm>
        </p:spPr>
        <p:txBody>
          <a:bodyPr>
            <a:normAutofit/>
          </a:bodyPr>
          <a:lstStyle/>
          <a:p>
            <a:pPr marL="0" indent="0" algn="just">
              <a:buNone/>
            </a:pPr>
            <a:r>
              <a:rPr lang="en-US" sz="2800" dirty="0">
                <a:latin typeface="Times New Roman" panose="02020603050405020304" pitchFamily="18" charset="0"/>
                <a:cs typeface="Times New Roman" panose="02020603050405020304" pitchFamily="18" charset="0"/>
              </a:rPr>
              <a:t>e) When the plaint is filed in the proper court, after getting it back from the wrong court, it cannot be said to be a continuation of the suit. As suit must be deemed to commence when a plaint is filed in the proper court. </a:t>
            </a:r>
            <a:r>
              <a:rPr lang="en-US" sz="2800" b="1" i="1" dirty="0">
                <a:latin typeface="Times New Roman" panose="02020603050405020304" pitchFamily="18" charset="0"/>
                <a:cs typeface="Times New Roman" panose="02020603050405020304" pitchFamily="18" charset="0"/>
              </a:rPr>
              <a:t>(Amar Chand v. Union of India, 1973 SCR (2) 684) (Exception: Section 14, Limitation Act, 1963 – Suit filed bona </a:t>
            </a:r>
            <a:r>
              <a:rPr lang="en-US" sz="2800" b="1" i="1" dirty="0" err="1">
                <a:latin typeface="Times New Roman" panose="02020603050405020304" pitchFamily="18" charset="0"/>
                <a:cs typeface="Times New Roman" panose="02020603050405020304" pitchFamily="18" charset="0"/>
              </a:rPr>
              <a:t>fidely</a:t>
            </a:r>
            <a:r>
              <a:rPr lang="en-US" sz="2800" b="1" i="1" dirty="0">
                <a:latin typeface="Times New Roman" panose="02020603050405020304" pitchFamily="18" charset="0"/>
                <a:cs typeface="Times New Roman" panose="02020603050405020304" pitchFamily="18" charset="0"/>
              </a:rPr>
              <a:t> in a court without jurisdiction)</a:t>
            </a:r>
          </a:p>
          <a:p>
            <a:pPr marL="0" indent="0" algn="just">
              <a:buNone/>
            </a:pPr>
            <a:r>
              <a:rPr lang="en-US" sz="2800" dirty="0">
                <a:latin typeface="Times New Roman" panose="02020603050405020304" pitchFamily="18" charset="0"/>
                <a:cs typeface="Times New Roman" panose="02020603050405020304" pitchFamily="18" charset="0"/>
              </a:rPr>
              <a:t> f) The order returning a plaint is appealable order. </a:t>
            </a:r>
            <a:r>
              <a:rPr lang="en-US" sz="2800" b="1" dirty="0">
                <a:latin typeface="Times New Roman" panose="02020603050405020304" pitchFamily="18" charset="0"/>
                <a:cs typeface="Times New Roman" panose="02020603050405020304" pitchFamily="18" charset="0"/>
              </a:rPr>
              <a:t>[Order 43, Rule 1 (a)]</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2035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2D4BF-2AB5-5314-6119-B0EB04B9C122}"/>
              </a:ext>
            </a:extLst>
          </p:cNvPr>
          <p:cNvSpPr>
            <a:spLocks noGrp="1"/>
          </p:cNvSpPr>
          <p:nvPr>
            <p:ph type="title"/>
          </p:nvPr>
        </p:nvSpPr>
        <p:spPr>
          <a:xfrm>
            <a:off x="1640156" y="765624"/>
            <a:ext cx="8911687" cy="1030519"/>
          </a:xfrm>
        </p:spPr>
        <p:txBody>
          <a:bodyPr>
            <a:normAutofit fontScale="90000"/>
          </a:bodyPr>
          <a:lstStyle/>
          <a:p>
            <a:r>
              <a:rPr lang="en-IN" sz="3200" dirty="0">
                <a:latin typeface="Arial Black" panose="020B0A04020102020204" pitchFamily="34" charset="0"/>
              </a:rPr>
              <a:t>REJECTION OF PLAINT (ORDER 7, RULE 11)</a:t>
            </a:r>
          </a:p>
        </p:txBody>
      </p:sp>
      <p:sp>
        <p:nvSpPr>
          <p:cNvPr id="3" name="Content Placeholder 2">
            <a:extLst>
              <a:ext uri="{FF2B5EF4-FFF2-40B4-BE49-F238E27FC236}">
                <a16:creationId xmlns:a16="http://schemas.microsoft.com/office/drawing/2014/main" id="{1FC38899-6855-3CAF-53CA-7FF1FF88EA7B}"/>
              </a:ext>
            </a:extLst>
          </p:cNvPr>
          <p:cNvSpPr>
            <a:spLocks noGrp="1"/>
          </p:cNvSpPr>
          <p:nvPr>
            <p:ph idx="1"/>
          </p:nvPr>
        </p:nvSpPr>
        <p:spPr>
          <a:xfrm>
            <a:off x="865238" y="2448232"/>
            <a:ext cx="10639373" cy="3352800"/>
          </a:xfrm>
        </p:spPr>
        <p:txBody>
          <a:bodyPr>
            <a:normAutofit fontScale="77500" lnSpcReduction="20000"/>
          </a:bodyPr>
          <a:lstStyle/>
          <a:p>
            <a:pPr marL="0" indent="0" algn="just">
              <a:buNone/>
            </a:pPr>
            <a:r>
              <a:rPr lang="en-US" sz="2800" dirty="0"/>
              <a:t> </a:t>
            </a:r>
            <a:r>
              <a:rPr lang="en-US" sz="3000" b="1" dirty="0">
                <a:latin typeface="Times New Roman" panose="02020603050405020304" pitchFamily="18" charset="0"/>
                <a:cs typeface="Times New Roman" panose="02020603050405020304" pitchFamily="18" charset="0"/>
              </a:rPr>
              <a:t>Reasons: </a:t>
            </a:r>
          </a:p>
          <a:p>
            <a:pPr marL="0" indent="0" algn="just">
              <a:buNone/>
            </a:pPr>
            <a:r>
              <a:rPr lang="en-US" sz="3000" dirty="0">
                <a:latin typeface="Times New Roman" panose="02020603050405020304" pitchFamily="18" charset="0"/>
                <a:cs typeface="Times New Roman" panose="02020603050405020304" pitchFamily="18" charset="0"/>
              </a:rPr>
              <a:t>1)Where plaint does not disclose cause of action. </a:t>
            </a:r>
          </a:p>
          <a:p>
            <a:pPr marL="0" indent="0" algn="just">
              <a:buNone/>
            </a:pPr>
            <a:r>
              <a:rPr lang="en-US" sz="3000" dirty="0">
                <a:latin typeface="Times New Roman" panose="02020603050405020304" pitchFamily="18" charset="0"/>
                <a:cs typeface="Times New Roman" panose="02020603050405020304" pitchFamily="18" charset="0"/>
              </a:rPr>
              <a:t>2) Where relief claimed is undervalued and the valuation is not corrected within the time fixed or extended by the court, the plaint will be rejected.</a:t>
            </a:r>
          </a:p>
          <a:p>
            <a:pPr marL="0" indent="0" algn="just">
              <a:buNone/>
            </a:pPr>
            <a:r>
              <a:rPr lang="en-US" sz="3000" dirty="0">
                <a:latin typeface="Times New Roman" panose="02020603050405020304" pitchFamily="18" charset="0"/>
                <a:cs typeface="Times New Roman" panose="02020603050405020304" pitchFamily="18" charset="0"/>
              </a:rPr>
              <a:t> 3) Sometimes, the relief claimed by the plaintiff is properly valued, but the plaint is written upon a paper insufficiently stamped and the plaintiff fails to pay the requisite court fees within the time fixed or extended by the court. </a:t>
            </a:r>
          </a:p>
          <a:p>
            <a:pPr marL="0" indent="0" algn="just">
              <a:buNone/>
            </a:pPr>
            <a:r>
              <a:rPr lang="en-US" sz="3000" dirty="0">
                <a:latin typeface="Times New Roman" panose="02020603050405020304" pitchFamily="18" charset="0"/>
                <a:cs typeface="Times New Roman" panose="02020603050405020304" pitchFamily="18" charset="0"/>
              </a:rPr>
              <a:t>4) Where the suit appears from the statements in the plaint to be barred by any law, the court will reject the plaint. </a:t>
            </a:r>
            <a:endParaRPr lang="en-IN"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9675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56439B-7B2C-15C7-D8AC-3E1573975FFC}"/>
              </a:ext>
            </a:extLst>
          </p:cNvPr>
          <p:cNvSpPr>
            <a:spLocks noGrp="1"/>
          </p:cNvSpPr>
          <p:nvPr>
            <p:ph idx="1"/>
          </p:nvPr>
        </p:nvSpPr>
        <p:spPr>
          <a:xfrm>
            <a:off x="1238865" y="845573"/>
            <a:ext cx="10265747" cy="5500797"/>
          </a:xfrm>
        </p:spPr>
        <p:txBody>
          <a:bodyPr>
            <a:normAutofit/>
          </a:bodyPr>
          <a:lstStyle/>
          <a:p>
            <a:pPr marL="0" indent="0" algn="just">
              <a:buNone/>
            </a:pPr>
            <a:r>
              <a:rPr lang="en-US" sz="2800" dirty="0">
                <a:latin typeface="Times New Roman" panose="02020603050405020304" pitchFamily="18" charset="0"/>
                <a:cs typeface="Times New Roman" panose="02020603050405020304" pitchFamily="18" charset="0"/>
              </a:rPr>
              <a:t>5) The plaint has to be filed in duplicate. If the said requirement is not complied with, the plaint will be rejected.</a:t>
            </a:r>
          </a:p>
          <a:p>
            <a:pPr marL="0" indent="0" algn="just">
              <a:buNone/>
            </a:pPr>
            <a:r>
              <a:rPr lang="en-US" sz="2800" dirty="0">
                <a:latin typeface="Times New Roman" panose="02020603050405020304" pitchFamily="18" charset="0"/>
                <a:cs typeface="Times New Roman" panose="02020603050405020304" pitchFamily="18" charset="0"/>
              </a:rPr>
              <a:t> 6) Where the plaintiff fails to comply with the provisions of Rule 9, the plaint will be rejected. </a:t>
            </a:r>
          </a:p>
          <a:p>
            <a:pPr marL="0" indent="0" algn="just">
              <a:buNone/>
            </a:pPr>
            <a:r>
              <a:rPr lang="en-US" sz="2800" dirty="0">
                <a:latin typeface="Times New Roman" panose="02020603050405020304" pitchFamily="18" charset="0"/>
                <a:cs typeface="Times New Roman" panose="02020603050405020304" pitchFamily="18" charset="0"/>
              </a:rPr>
              <a:t>7) If the plaint is signed by a person not authorized by the plaintiff and the defect is not cured within the time granted by the court, the plaint can be rejected. </a:t>
            </a:r>
          </a:p>
          <a:p>
            <a:pPr marL="0" indent="0" algn="just">
              <a:buNone/>
            </a:pPr>
            <a:r>
              <a:rPr lang="en-US" sz="2800" dirty="0">
                <a:latin typeface="Times New Roman" panose="02020603050405020304" pitchFamily="18" charset="0"/>
                <a:cs typeface="Times New Roman" panose="02020603050405020304" pitchFamily="18" charset="0"/>
              </a:rPr>
              <a:t>8) Where the plaint is found to be vexatious and meritless, not disclosing a clear right to sue, the court may reject the plaint under this rule.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4668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5D3448-D7E0-88EF-83CB-6F2475A40EF5}"/>
              </a:ext>
            </a:extLst>
          </p:cNvPr>
          <p:cNvSpPr>
            <a:spLocks noGrp="1"/>
          </p:cNvSpPr>
          <p:nvPr>
            <p:ph idx="1"/>
          </p:nvPr>
        </p:nvSpPr>
        <p:spPr>
          <a:xfrm>
            <a:off x="1638300" y="1038006"/>
            <a:ext cx="8915400" cy="5649686"/>
          </a:xfrm>
        </p:spPr>
        <p:txBody>
          <a:bodyPr>
            <a:normAutofit/>
          </a:bodyPr>
          <a:lstStyle/>
          <a:p>
            <a:pPr marL="0" indent="0" algn="just">
              <a:buNone/>
            </a:pPr>
            <a:r>
              <a:rPr lang="en-US" sz="2800" dirty="0">
                <a:latin typeface="Times New Roman" panose="02020603050405020304" pitchFamily="18" charset="0"/>
                <a:cs typeface="Times New Roman" panose="02020603050405020304" pitchFamily="18" charset="0"/>
              </a:rPr>
              <a:t>If the plaint is rejected on any of the above grounds, the plaintiff is not thereby precluded from presenting a fresh plaint in respect of the same cause of action. </a:t>
            </a:r>
            <a:r>
              <a:rPr lang="en-US" sz="2800" b="1" dirty="0">
                <a:latin typeface="Times New Roman" panose="02020603050405020304" pitchFamily="18" charset="0"/>
                <a:cs typeface="Times New Roman" panose="02020603050405020304" pitchFamily="18" charset="0"/>
              </a:rPr>
              <a:t>(Rule 13) </a:t>
            </a:r>
            <a:r>
              <a:rPr lang="en-US" sz="2800" dirty="0">
                <a:latin typeface="Times New Roman" panose="02020603050405020304" pitchFamily="18" charset="0"/>
                <a:cs typeface="Times New Roman" panose="02020603050405020304" pitchFamily="18" charset="0"/>
              </a:rPr>
              <a:t>An order rejecting a plaint is deemed “decree” within the meaning of Section 2 (2), CPC and, therefore, is appealable. </a:t>
            </a:r>
            <a:r>
              <a:rPr lang="en-US" sz="2800" b="1" dirty="0">
                <a:latin typeface="Times New Roman" panose="02020603050405020304" pitchFamily="18" charset="0"/>
                <a:cs typeface="Times New Roman" panose="02020603050405020304" pitchFamily="18" charset="0"/>
              </a:rPr>
              <a:t>(Section 96)</a:t>
            </a:r>
          </a:p>
          <a:p>
            <a:pPr marL="0" indent="0" algn="just">
              <a:buNone/>
            </a:pPr>
            <a:r>
              <a:rPr lang="en-US" sz="2800" b="1" dirty="0" err="1">
                <a:latin typeface="Times New Roman" panose="02020603050405020304" pitchFamily="18" charset="0"/>
                <a:cs typeface="Times New Roman" panose="02020603050405020304" pitchFamily="18" charset="0"/>
              </a:rPr>
              <a:t>Gangappa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Gurupadappa</a:t>
            </a:r>
            <a:r>
              <a:rPr lang="en-US" sz="2800" b="1" dirty="0">
                <a:latin typeface="Times New Roman" panose="02020603050405020304" pitchFamily="18" charset="0"/>
                <a:cs typeface="Times New Roman" panose="02020603050405020304" pitchFamily="18" charset="0"/>
              </a:rPr>
              <a:t> v. </a:t>
            </a:r>
            <a:r>
              <a:rPr lang="en-US" sz="2800" b="1" dirty="0" err="1">
                <a:latin typeface="Times New Roman" panose="02020603050405020304" pitchFamily="18" charset="0"/>
                <a:cs typeface="Times New Roman" panose="02020603050405020304" pitchFamily="18" charset="0"/>
              </a:rPr>
              <a:t>Rachawwa</a:t>
            </a:r>
            <a:r>
              <a:rPr lang="en-US" sz="2800" b="1" dirty="0">
                <a:latin typeface="Times New Roman" panose="02020603050405020304" pitchFamily="18" charset="0"/>
                <a:cs typeface="Times New Roman" panose="02020603050405020304" pitchFamily="18" charset="0"/>
              </a:rPr>
              <a:t> AIR 1971 SC 442:</a:t>
            </a:r>
            <a:r>
              <a:rPr lang="en-US" sz="2800" dirty="0">
                <a:latin typeface="Times New Roman" panose="02020603050405020304" pitchFamily="18" charset="0"/>
                <a:cs typeface="Times New Roman" panose="02020603050405020304" pitchFamily="18" charset="0"/>
              </a:rPr>
              <a:t>It was held by the court that if the plaint itself shows that the claim is barred by limitation, the plaint can be rejected.</a:t>
            </a:r>
            <a:endParaRPr lang="en-US" sz="2800" b="1" dirty="0">
              <a:latin typeface="Times New Roman" panose="02020603050405020304" pitchFamily="18" charset="0"/>
              <a:cs typeface="Times New Roman" panose="02020603050405020304" pitchFamily="18" charset="0"/>
            </a:endParaRPr>
          </a:p>
          <a:p>
            <a:pPr marL="0" indent="0" algn="just">
              <a:buNone/>
            </a:pPr>
            <a:r>
              <a:rPr lang="en-US" sz="2800" dirty="0">
                <a:latin typeface="Times New Roman" panose="02020603050405020304" pitchFamily="18" charset="0"/>
                <a:cs typeface="Times New Roman" panose="02020603050405020304" pitchFamily="18" charset="0"/>
              </a:rPr>
              <a:t> </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73138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73FD7B-6D78-0BFE-9422-3F5005EE82E3}"/>
              </a:ext>
            </a:extLst>
          </p:cNvPr>
          <p:cNvSpPr>
            <a:spLocks noGrp="1"/>
          </p:cNvSpPr>
          <p:nvPr>
            <p:ph idx="1"/>
          </p:nvPr>
        </p:nvSpPr>
        <p:spPr>
          <a:xfrm>
            <a:off x="1071716" y="1209368"/>
            <a:ext cx="10127226" cy="5180546"/>
          </a:xfrm>
        </p:spPr>
        <p:txBody>
          <a:bodyPr>
            <a:normAutofit lnSpcReduction="10000"/>
          </a:bodyPr>
          <a:lstStyle/>
          <a:p>
            <a:pPr marL="0" indent="0" algn="just">
              <a:buNone/>
            </a:pPr>
            <a:r>
              <a:rPr lang="en-US" sz="2800" b="1" dirty="0" err="1">
                <a:latin typeface="Times New Roman" panose="02020603050405020304" pitchFamily="18" charset="0"/>
                <a:cs typeface="Times New Roman" panose="02020603050405020304" pitchFamily="18" charset="0"/>
              </a:rPr>
              <a:t>Mayar</a:t>
            </a:r>
            <a:r>
              <a:rPr lang="en-US" sz="2800" b="1" dirty="0">
                <a:latin typeface="Times New Roman" panose="02020603050405020304" pitchFamily="18" charset="0"/>
                <a:cs typeface="Times New Roman" panose="02020603050405020304" pitchFamily="18" charset="0"/>
              </a:rPr>
              <a:t> (H.K.) Ltd. v. Owners and Parties, vessel M.V. Fortune Express, (AIR 2006 SC 1828)</a:t>
            </a:r>
            <a:r>
              <a:rPr lang="en-US" sz="2800" dirty="0">
                <a:latin typeface="Times New Roman" panose="02020603050405020304" pitchFamily="18" charset="0"/>
                <a:cs typeface="Times New Roman" panose="02020603050405020304" pitchFamily="18" charset="0"/>
              </a:rPr>
              <a:t> SC, apex Court observed as the plaint cannot be rejected on the basis of the allegations made by the defendant in his written statement or in an application for rejection of the plaint. The court has to read the entire plaint as a whole to find out whether it discloses a cause of action and if it does, then the plaint cannot be rejected by the court exercising the powers under O.VII, R. 11. </a:t>
            </a:r>
          </a:p>
          <a:p>
            <a:pPr marL="0" indent="0" algn="just">
              <a:buNone/>
            </a:pPr>
            <a:r>
              <a:rPr lang="en-US" sz="2800" dirty="0">
                <a:latin typeface="Times New Roman" panose="02020603050405020304" pitchFamily="18" charset="0"/>
                <a:cs typeface="Times New Roman" panose="02020603050405020304" pitchFamily="18" charset="0"/>
              </a:rPr>
              <a:t>Essentially, whether the plaint discloses a cause-of-action is a question of fact which has to be gathered on the basis of the averments made in the plaint in its entirety taking those averments to be correct.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6013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11D7CE-3DD0-A7FF-DAC9-E55AB7383817}"/>
              </a:ext>
            </a:extLst>
          </p:cNvPr>
          <p:cNvSpPr>
            <a:spLocks noGrp="1"/>
          </p:cNvSpPr>
          <p:nvPr>
            <p:ph idx="1"/>
          </p:nvPr>
        </p:nvSpPr>
        <p:spPr>
          <a:xfrm>
            <a:off x="1409341" y="728640"/>
            <a:ext cx="8915400" cy="5802085"/>
          </a:xfrm>
        </p:spPr>
        <p:txBody>
          <a:bodyPr>
            <a:normAutofit lnSpcReduction="10000"/>
          </a:bodyPr>
          <a:lstStyle/>
          <a:p>
            <a:pPr marL="0" indent="0" algn="just">
              <a:buNone/>
            </a:pPr>
            <a:r>
              <a:rPr lang="en-IN" sz="2800" dirty="0">
                <a:latin typeface="Arial Black" panose="020B0A04020102020204" pitchFamily="34" charset="0"/>
              </a:rPr>
              <a:t>TEJ KIRAN V. N. SANJIVA REDDY (AIR 1970  SC 1573)</a:t>
            </a:r>
          </a:p>
          <a:p>
            <a:pPr marL="0" indent="0" algn="just">
              <a:buNone/>
            </a:pPr>
            <a:r>
              <a:rPr lang="en-IN" sz="2800" dirty="0">
                <a:latin typeface="Times New Roman" panose="02020603050405020304" pitchFamily="18" charset="0"/>
                <a:cs typeface="Times New Roman" panose="02020603050405020304" pitchFamily="18" charset="0"/>
              </a:rPr>
              <a:t>It was held by the court that where the suit appears from the statements in the plaint to be barred by any law, the court will reject the plaint. For instance, where in a suit against the govt., the plaint does not state that a “notice” as required by Sec. 80 of the Code has been given, the plaint will be rejected.</a:t>
            </a:r>
          </a:p>
          <a:p>
            <a:pPr marL="0" indent="0" algn="just">
              <a:buNone/>
            </a:pPr>
            <a:r>
              <a:rPr lang="en-IN" sz="2800" b="1" dirty="0">
                <a:latin typeface="Arial Black" panose="020B0A04020102020204" pitchFamily="34" charset="0"/>
                <a:cs typeface="Times New Roman" panose="02020603050405020304" pitchFamily="18" charset="0"/>
              </a:rPr>
              <a:t>ROOP LAAL SATHI V. NACHHATTER SINGH GILL (AIR 1982 SC 1559)</a:t>
            </a:r>
          </a:p>
          <a:p>
            <a:pPr marL="0" indent="0" algn="just">
              <a:buNone/>
            </a:pPr>
            <a:r>
              <a:rPr lang="en-IN" sz="2800" dirty="0">
                <a:latin typeface="Times New Roman" panose="02020603050405020304" pitchFamily="18" charset="0"/>
                <a:cs typeface="Times New Roman" panose="02020603050405020304" pitchFamily="18" charset="0"/>
              </a:rPr>
              <a:t>The court observed that only a part of the plaint cannot be rejected and if no cause of action is disclosed, the plaint as a whole must be rejected.</a:t>
            </a:r>
          </a:p>
        </p:txBody>
      </p:sp>
    </p:spTree>
    <p:extLst>
      <p:ext uri="{BB962C8B-B14F-4D97-AF65-F5344CB8AC3E}">
        <p14:creationId xmlns:p14="http://schemas.microsoft.com/office/powerpoint/2010/main" val="40837628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B2BF9-6AAC-16F3-17BE-5419997101D8}"/>
              </a:ext>
            </a:extLst>
          </p:cNvPr>
          <p:cNvSpPr>
            <a:spLocks noGrp="1"/>
          </p:cNvSpPr>
          <p:nvPr>
            <p:ph type="title"/>
          </p:nvPr>
        </p:nvSpPr>
        <p:spPr>
          <a:xfrm>
            <a:off x="1640156" y="722432"/>
            <a:ext cx="8911687" cy="921661"/>
          </a:xfrm>
        </p:spPr>
        <p:txBody>
          <a:bodyPr>
            <a:normAutofit fontScale="90000"/>
          </a:bodyPr>
          <a:lstStyle/>
          <a:p>
            <a:r>
              <a:rPr lang="en-IN" sz="3200" dirty="0">
                <a:latin typeface="Arial Black" panose="020B0A04020102020204" pitchFamily="34" charset="0"/>
              </a:rPr>
              <a:t>PROCEDURE ON REJECTION OF PLAINT (RULE 12)</a:t>
            </a:r>
          </a:p>
        </p:txBody>
      </p:sp>
      <p:sp>
        <p:nvSpPr>
          <p:cNvPr id="3" name="Content Placeholder 2">
            <a:extLst>
              <a:ext uri="{FF2B5EF4-FFF2-40B4-BE49-F238E27FC236}">
                <a16:creationId xmlns:a16="http://schemas.microsoft.com/office/drawing/2014/main" id="{8FCD3AB2-07E1-A4D1-FBBC-66D2357E69FF}"/>
              </a:ext>
            </a:extLst>
          </p:cNvPr>
          <p:cNvSpPr>
            <a:spLocks noGrp="1"/>
          </p:cNvSpPr>
          <p:nvPr>
            <p:ph idx="1"/>
          </p:nvPr>
        </p:nvSpPr>
        <p:spPr>
          <a:xfrm>
            <a:off x="1022555" y="2605548"/>
            <a:ext cx="10482057" cy="3628342"/>
          </a:xfrm>
        </p:spPr>
        <p:txBody>
          <a:bodyPr>
            <a:normAutofit/>
          </a:bodyPr>
          <a:lstStyle/>
          <a:p>
            <a:pPr marL="0" indent="0" algn="just">
              <a:buNone/>
            </a:pPr>
            <a:r>
              <a:rPr lang="en-IN" sz="2800" dirty="0">
                <a:latin typeface="Times New Roman" panose="02020603050405020304" pitchFamily="18" charset="0"/>
                <a:cs typeface="Times New Roman" panose="02020603050405020304" pitchFamily="18" charset="0"/>
              </a:rPr>
              <a:t>Where a plaint is rejected by a court, the judge will pass an order to that effect and will record </a:t>
            </a:r>
            <a:r>
              <a:rPr lang="en-IN" sz="2800" b="1" dirty="0">
                <a:latin typeface="Times New Roman" panose="02020603050405020304" pitchFamily="18" charset="0"/>
                <a:cs typeface="Times New Roman" panose="02020603050405020304" pitchFamily="18" charset="0"/>
              </a:rPr>
              <a:t>reasons</a:t>
            </a:r>
            <a:r>
              <a:rPr lang="en-IN" sz="2800" dirty="0">
                <a:latin typeface="Times New Roman" panose="02020603050405020304" pitchFamily="18" charset="0"/>
                <a:cs typeface="Times New Roman" panose="02020603050405020304" pitchFamily="18" charset="0"/>
              </a:rPr>
              <a:t> for such rejection.</a:t>
            </a:r>
          </a:p>
          <a:p>
            <a:pPr marL="0" indent="0" algn="just">
              <a:buNone/>
            </a:pPr>
            <a:r>
              <a:rPr lang="en-IN" sz="2800" b="1" dirty="0">
                <a:latin typeface="Arial Black" panose="020B0A04020102020204" pitchFamily="34" charset="0"/>
                <a:cs typeface="Times New Roman" panose="02020603050405020304" pitchFamily="18" charset="0"/>
              </a:rPr>
              <a:t>EFFECT OF REJECTION ON PLAINT (RULE 13)</a:t>
            </a:r>
          </a:p>
          <a:p>
            <a:pPr marL="0" indent="0" algn="just">
              <a:buNone/>
            </a:pPr>
            <a:r>
              <a:rPr lang="en-IN" sz="2800" dirty="0">
                <a:latin typeface="Times New Roman" panose="02020603050405020304" pitchFamily="18" charset="0"/>
                <a:cs typeface="Times New Roman" panose="02020603050405020304" pitchFamily="18" charset="0"/>
              </a:rPr>
              <a:t>If the plaint is rejected on any of the provided grounds, the plaintiff is not thereby precluded from presenting a fresh plaint in respect of the same cause of action.</a:t>
            </a:r>
          </a:p>
          <a:p>
            <a:pPr marL="0" indent="0" algn="just">
              <a:buNone/>
            </a:pP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9594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CF09-CE89-1773-0B56-C37D3BCBC958}"/>
              </a:ext>
            </a:extLst>
          </p:cNvPr>
          <p:cNvSpPr>
            <a:spLocks noGrp="1"/>
          </p:cNvSpPr>
          <p:nvPr>
            <p:ph type="title"/>
          </p:nvPr>
        </p:nvSpPr>
        <p:spPr/>
        <p:txBody>
          <a:bodyPr>
            <a:normAutofit fontScale="90000"/>
          </a:bodyPr>
          <a:lstStyle/>
          <a:p>
            <a:r>
              <a:rPr lang="en-US" dirty="0"/>
              <a:t>An Overview of e-Court Implementation in Bihar</a:t>
            </a:r>
          </a:p>
        </p:txBody>
      </p:sp>
      <p:sp>
        <p:nvSpPr>
          <p:cNvPr id="3" name="Content Placeholder 2">
            <a:extLst>
              <a:ext uri="{FF2B5EF4-FFF2-40B4-BE49-F238E27FC236}">
                <a16:creationId xmlns:a16="http://schemas.microsoft.com/office/drawing/2014/main" id="{4F4D0F97-CB16-2A09-83CC-B4292BAB031A}"/>
              </a:ext>
            </a:extLst>
          </p:cNvPr>
          <p:cNvSpPr>
            <a:spLocks noGrp="1"/>
          </p:cNvSpPr>
          <p:nvPr>
            <p:ph idx="1"/>
          </p:nvPr>
        </p:nvSpPr>
        <p:spPr/>
        <p:txBody>
          <a:bodyPr/>
          <a:lstStyle/>
          <a:p>
            <a:r>
              <a:rPr lang="en-US" b="1" dirty="0"/>
              <a:t>Introduction</a:t>
            </a:r>
          </a:p>
          <a:p>
            <a:r>
              <a:rPr lang="en-US" dirty="0"/>
              <a:t>Patna High Court has adopted digital technology.</a:t>
            </a:r>
          </a:p>
          <a:p>
            <a:r>
              <a:rPr lang="en-US" dirty="0"/>
              <a:t>Aim: Faster, transparent &amp; paperless justice system.</a:t>
            </a:r>
          </a:p>
          <a:p>
            <a:r>
              <a:rPr lang="en-US" dirty="0"/>
              <a:t>Implementation of Case Information System (CIS).</a:t>
            </a:r>
          </a:p>
          <a:p>
            <a:r>
              <a:rPr lang="en-US" dirty="0"/>
              <a:t>Data integrated with National Judicial Data Grid (NJDG).</a:t>
            </a:r>
          </a:p>
          <a:p>
            <a:endParaRPr lang="en-US" dirty="0"/>
          </a:p>
        </p:txBody>
      </p:sp>
    </p:spTree>
    <p:extLst>
      <p:ext uri="{BB962C8B-B14F-4D97-AF65-F5344CB8AC3E}">
        <p14:creationId xmlns:p14="http://schemas.microsoft.com/office/powerpoint/2010/main" val="8148792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DF906-25FB-30C6-95AC-F3E4D19CEB69}"/>
              </a:ext>
            </a:extLst>
          </p:cNvPr>
          <p:cNvSpPr>
            <a:spLocks noGrp="1"/>
          </p:cNvSpPr>
          <p:nvPr>
            <p:ph type="title"/>
          </p:nvPr>
        </p:nvSpPr>
        <p:spPr/>
        <p:txBody>
          <a:bodyPr/>
          <a:lstStyle/>
          <a:p>
            <a:r>
              <a:rPr lang="en-US" dirty="0"/>
              <a:t>Case Information System (CIS)</a:t>
            </a:r>
          </a:p>
        </p:txBody>
      </p:sp>
      <p:sp>
        <p:nvSpPr>
          <p:cNvPr id="3" name="Content Placeholder 2">
            <a:extLst>
              <a:ext uri="{FF2B5EF4-FFF2-40B4-BE49-F238E27FC236}">
                <a16:creationId xmlns:a16="http://schemas.microsoft.com/office/drawing/2014/main" id="{74DABF11-8545-65E3-18E3-B3B20EA54CC2}"/>
              </a:ext>
            </a:extLst>
          </p:cNvPr>
          <p:cNvSpPr>
            <a:spLocks noGrp="1"/>
          </p:cNvSpPr>
          <p:nvPr>
            <p:ph idx="1"/>
          </p:nvPr>
        </p:nvSpPr>
        <p:spPr/>
        <p:txBody>
          <a:bodyPr/>
          <a:lstStyle/>
          <a:p>
            <a:r>
              <a:rPr lang="en-US" dirty="0"/>
              <a:t>Fully operational in High Court.</a:t>
            </a:r>
          </a:p>
          <a:p>
            <a:r>
              <a:rPr lang="en-US" dirty="0"/>
              <a:t>Digital cause list generation.</a:t>
            </a:r>
          </a:p>
          <a:p>
            <a:r>
              <a:rPr lang="en-US" dirty="0"/>
              <a:t>SMS &amp; Email alerts to lawyers.</a:t>
            </a:r>
          </a:p>
          <a:p>
            <a:r>
              <a:rPr lang="en-US" dirty="0"/>
              <a:t>Real-time case tracking.</a:t>
            </a:r>
          </a:p>
          <a:p>
            <a:r>
              <a:rPr lang="en-US" dirty="0"/>
              <a:t>Connected with district courts.</a:t>
            </a:r>
          </a:p>
          <a:p>
            <a:endParaRPr lang="en-US" dirty="0"/>
          </a:p>
        </p:txBody>
      </p:sp>
    </p:spTree>
    <p:extLst>
      <p:ext uri="{BB962C8B-B14F-4D97-AF65-F5344CB8AC3E}">
        <p14:creationId xmlns:p14="http://schemas.microsoft.com/office/powerpoint/2010/main" val="41624518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D7FA3-ED4F-C41E-1771-71429D883120}"/>
              </a:ext>
            </a:extLst>
          </p:cNvPr>
          <p:cNvSpPr>
            <a:spLocks noGrp="1"/>
          </p:cNvSpPr>
          <p:nvPr>
            <p:ph type="title"/>
          </p:nvPr>
        </p:nvSpPr>
        <p:spPr/>
        <p:txBody>
          <a:bodyPr/>
          <a:lstStyle/>
          <a:p>
            <a:r>
              <a:rPr lang="en-US" dirty="0"/>
              <a:t>Manoj Kumar v. State of Bihar</a:t>
            </a:r>
          </a:p>
        </p:txBody>
      </p:sp>
      <p:sp>
        <p:nvSpPr>
          <p:cNvPr id="3" name="Content Placeholder 2">
            <a:extLst>
              <a:ext uri="{FF2B5EF4-FFF2-40B4-BE49-F238E27FC236}">
                <a16:creationId xmlns:a16="http://schemas.microsoft.com/office/drawing/2014/main" id="{D5E10B27-83E8-006F-251E-E98BA8FB4C28}"/>
              </a:ext>
            </a:extLst>
          </p:cNvPr>
          <p:cNvSpPr>
            <a:spLocks noGrp="1"/>
          </p:cNvSpPr>
          <p:nvPr>
            <p:ph idx="1"/>
          </p:nvPr>
        </p:nvSpPr>
        <p:spPr/>
        <p:txBody>
          <a:bodyPr>
            <a:normAutofit fontScale="62500" lnSpcReduction="20000"/>
          </a:bodyPr>
          <a:lstStyle/>
          <a:p>
            <a:r>
              <a:rPr lang="en-US" b="1" dirty="0"/>
              <a:t>Simple Explanation of the Case</a:t>
            </a:r>
          </a:p>
          <a:p>
            <a:r>
              <a:rPr lang="en-US" dirty="0"/>
              <a:t>This case was decided by the </a:t>
            </a:r>
            <a:r>
              <a:rPr lang="en-US" b="1" dirty="0"/>
              <a:t>Patna High Court in 2012</a:t>
            </a:r>
            <a:r>
              <a:rPr lang="en-US" dirty="0"/>
              <a:t>. It mainly dealt with the issue of </a:t>
            </a:r>
            <a:r>
              <a:rPr lang="en-US" b="1" dirty="0"/>
              <a:t>irregularities in appointments made through the Bihar Public Service Commission (BPSC)</a:t>
            </a:r>
            <a:r>
              <a:rPr lang="en-US" dirty="0"/>
              <a:t> and whether such appointments could be cancelled.</a:t>
            </a:r>
          </a:p>
          <a:p>
            <a:r>
              <a:rPr lang="en-US" b="1" dirty="0"/>
              <a:t>🔹 What Happened?</a:t>
            </a:r>
          </a:p>
          <a:p>
            <a:r>
              <a:rPr lang="en-US" dirty="0"/>
              <a:t>Manoj Kumar and some other candidates were selected for government posts through a recruitment process.</a:t>
            </a:r>
          </a:p>
          <a:p>
            <a:r>
              <a:rPr lang="en-US" dirty="0"/>
              <a:t>Later, complaints were made that there were </a:t>
            </a:r>
            <a:r>
              <a:rPr lang="en-US" b="1" dirty="0"/>
              <a:t>irregularities and unfair practices</a:t>
            </a:r>
            <a:r>
              <a:rPr lang="en-US" dirty="0"/>
              <a:t> in the selection process.</a:t>
            </a:r>
          </a:p>
          <a:p>
            <a:r>
              <a:rPr lang="en-US" dirty="0"/>
              <a:t>The State Government decided to </a:t>
            </a:r>
            <a:r>
              <a:rPr lang="en-US" b="1" dirty="0"/>
              <a:t>cancel the appointments</a:t>
            </a:r>
            <a:r>
              <a:rPr lang="en-US" dirty="0"/>
              <a:t>.</a:t>
            </a:r>
          </a:p>
          <a:p>
            <a:r>
              <a:rPr lang="en-US" dirty="0"/>
              <a:t>Manoj Kumar challenged this decision in court, saying that:</a:t>
            </a:r>
          </a:p>
          <a:p>
            <a:pPr lvl="1"/>
            <a:r>
              <a:rPr lang="en-US" dirty="0"/>
              <a:t>He was properly selected.</a:t>
            </a:r>
          </a:p>
          <a:p>
            <a:pPr lvl="1"/>
            <a:r>
              <a:rPr lang="en-US" dirty="0"/>
              <a:t>He was not personally involved in any wrongdoing.</a:t>
            </a:r>
          </a:p>
          <a:p>
            <a:pPr lvl="1"/>
            <a:r>
              <a:rPr lang="en-US" dirty="0"/>
              <a:t>Cancelling his appointment was unfair.</a:t>
            </a:r>
          </a:p>
          <a:p>
            <a:endParaRPr lang="en-US" dirty="0"/>
          </a:p>
        </p:txBody>
      </p:sp>
    </p:spTree>
    <p:extLst>
      <p:ext uri="{BB962C8B-B14F-4D97-AF65-F5344CB8AC3E}">
        <p14:creationId xmlns:p14="http://schemas.microsoft.com/office/powerpoint/2010/main" val="24442238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2C85-3839-17B7-5B67-A5A33700A78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BD6FDA-B75E-40EB-0726-B4661144DCBD}"/>
              </a:ext>
            </a:extLst>
          </p:cNvPr>
          <p:cNvSpPr>
            <a:spLocks noGrp="1"/>
          </p:cNvSpPr>
          <p:nvPr>
            <p:ph idx="1"/>
          </p:nvPr>
        </p:nvSpPr>
        <p:spPr/>
        <p:txBody>
          <a:bodyPr>
            <a:normAutofit fontScale="70000" lnSpcReduction="20000"/>
          </a:bodyPr>
          <a:lstStyle/>
          <a:p>
            <a:r>
              <a:rPr lang="en-US" b="1" dirty="0"/>
              <a:t>Main Legal Question</a:t>
            </a:r>
          </a:p>
          <a:p>
            <a:r>
              <a:rPr lang="en-US" dirty="0"/>
              <a:t>Can the government cancel the entire selection process if there are irregularities, even if some candidates are innocent?</a:t>
            </a:r>
          </a:p>
          <a:p>
            <a:r>
              <a:rPr lang="en-US" b="1" dirty="0"/>
              <a:t>🔹 What Did the Court Decide?</a:t>
            </a:r>
          </a:p>
          <a:p>
            <a:r>
              <a:rPr lang="en-US" dirty="0"/>
              <a:t>The Court held that:</a:t>
            </a:r>
          </a:p>
          <a:p>
            <a:r>
              <a:rPr lang="en-US" dirty="0"/>
              <a:t>If the </a:t>
            </a:r>
            <a:r>
              <a:rPr lang="en-US" b="1" dirty="0"/>
              <a:t>entire selection process is found to be unfair or illegal</a:t>
            </a:r>
            <a:r>
              <a:rPr lang="en-US" dirty="0"/>
              <a:t>, the government has the power to cancel it.</a:t>
            </a:r>
          </a:p>
          <a:p>
            <a:r>
              <a:rPr lang="en-US" dirty="0"/>
              <a:t>Even if some candidates are innocent, their appointments can be cancelled if the process itself was defective.</a:t>
            </a:r>
          </a:p>
          <a:p>
            <a:r>
              <a:rPr lang="en-US" dirty="0"/>
              <a:t>A person does not get a permanent right to a government job just because their name appears in a select list.</a:t>
            </a:r>
          </a:p>
          <a:p>
            <a:r>
              <a:rPr lang="en-US" dirty="0"/>
              <a:t>The government must ensure </a:t>
            </a:r>
            <a:r>
              <a:rPr lang="en-US" b="1" dirty="0"/>
              <a:t>fairness and transparency</a:t>
            </a:r>
            <a:r>
              <a:rPr lang="en-US" dirty="0"/>
              <a:t> in public recruitment.</a:t>
            </a:r>
          </a:p>
          <a:p>
            <a:endParaRPr lang="en-US" dirty="0"/>
          </a:p>
        </p:txBody>
      </p:sp>
    </p:spTree>
    <p:extLst>
      <p:ext uri="{BB962C8B-B14F-4D97-AF65-F5344CB8AC3E}">
        <p14:creationId xmlns:p14="http://schemas.microsoft.com/office/powerpoint/2010/main" val="42261466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21671-B6CC-5C1B-2E3C-A717DE8E39A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CA5E55-3BCD-9159-8555-373E82FBB122}"/>
              </a:ext>
            </a:extLst>
          </p:cNvPr>
          <p:cNvSpPr>
            <a:spLocks noGrp="1"/>
          </p:cNvSpPr>
          <p:nvPr>
            <p:ph idx="1"/>
          </p:nvPr>
        </p:nvSpPr>
        <p:spPr/>
        <p:txBody>
          <a:bodyPr>
            <a:normAutofit fontScale="92500" lnSpcReduction="10000"/>
          </a:bodyPr>
          <a:lstStyle/>
          <a:p>
            <a:r>
              <a:rPr lang="en-US" b="1" dirty="0"/>
              <a:t>Important Principle from the Case</a:t>
            </a:r>
          </a:p>
          <a:p>
            <a:r>
              <a:rPr lang="en-US" dirty="0"/>
              <a:t>👉 </a:t>
            </a:r>
            <a:r>
              <a:rPr lang="en-US" b="1" dirty="0"/>
              <a:t>Selection does not give an absolute right to appointment.</a:t>
            </a:r>
            <a:br>
              <a:rPr lang="en-US" dirty="0"/>
            </a:br>
            <a:r>
              <a:rPr lang="en-US" dirty="0"/>
              <a:t>👉 If the recruitment process is seriously flawed, the whole process can be cancelled.</a:t>
            </a:r>
          </a:p>
          <a:p>
            <a:r>
              <a:rPr lang="en-US" b="1" dirty="0"/>
              <a:t>🔹 Why Is This Case Important?</a:t>
            </a:r>
          </a:p>
          <a:p>
            <a:r>
              <a:rPr lang="en-US" dirty="0"/>
              <a:t>It protects the </a:t>
            </a:r>
            <a:r>
              <a:rPr lang="en-US" b="1" dirty="0"/>
              <a:t>integrity of public recruitment</a:t>
            </a:r>
            <a:r>
              <a:rPr lang="en-US" dirty="0"/>
              <a:t>.</a:t>
            </a:r>
          </a:p>
          <a:p>
            <a:r>
              <a:rPr lang="en-US" dirty="0"/>
              <a:t>It shows that courts support action against unfair or illegal selection processes.</a:t>
            </a:r>
          </a:p>
          <a:p>
            <a:r>
              <a:rPr lang="en-US" dirty="0"/>
              <a:t>It emphasizes that </a:t>
            </a:r>
            <a:r>
              <a:rPr lang="en-US" b="1" dirty="0"/>
              <a:t>public employment must be fair and transparent</a:t>
            </a:r>
            <a:r>
              <a:rPr lang="en-US" dirty="0"/>
              <a:t>.</a:t>
            </a:r>
          </a:p>
          <a:p>
            <a:endParaRPr lang="en-US" dirty="0"/>
          </a:p>
        </p:txBody>
      </p:sp>
    </p:spTree>
    <p:extLst>
      <p:ext uri="{BB962C8B-B14F-4D97-AF65-F5344CB8AC3E}">
        <p14:creationId xmlns:p14="http://schemas.microsoft.com/office/powerpoint/2010/main" val="37932185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802B5-3B94-25AF-F5BE-2CBB697151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DF4092-9ED2-8223-238E-214A969EE4B7}"/>
              </a:ext>
            </a:extLst>
          </p:cNvPr>
          <p:cNvSpPr>
            <a:spLocks noGrp="1"/>
          </p:cNvSpPr>
          <p:nvPr>
            <p:ph idx="1"/>
          </p:nvPr>
        </p:nvSpPr>
        <p:spPr/>
        <p:txBody>
          <a:bodyPr/>
          <a:lstStyle/>
          <a:p>
            <a:r>
              <a:rPr lang="en-US" b="1" dirty="0"/>
              <a:t>Case Title:</a:t>
            </a:r>
            <a:r>
              <a:rPr lang="en-US" dirty="0"/>
              <a:t> </a:t>
            </a:r>
            <a:r>
              <a:rPr lang="en-US" i="1" dirty="0"/>
              <a:t>Bihar Public Service Commission v. Saiyed Hussain Abbas </a:t>
            </a:r>
            <a:r>
              <a:rPr lang="en-US" i="1" dirty="0" err="1"/>
              <a:t>Rizwi</a:t>
            </a:r>
            <a:br>
              <a:rPr lang="en-US" dirty="0"/>
            </a:br>
            <a:r>
              <a:rPr lang="en-US" b="1" dirty="0"/>
              <a:t>Court:</a:t>
            </a:r>
            <a:r>
              <a:rPr lang="en-US" dirty="0"/>
              <a:t> Supreme Court of India</a:t>
            </a:r>
            <a:br>
              <a:rPr lang="en-US" dirty="0"/>
            </a:br>
            <a:r>
              <a:rPr lang="en-US" b="1" dirty="0"/>
              <a:t>Bench:</a:t>
            </a:r>
            <a:r>
              <a:rPr lang="en-US" dirty="0"/>
              <a:t> Justice </a:t>
            </a:r>
            <a:r>
              <a:rPr lang="en-US" dirty="0" err="1"/>
              <a:t>Swatanter</a:t>
            </a:r>
            <a:r>
              <a:rPr lang="en-US" dirty="0"/>
              <a:t> Kumar</a:t>
            </a:r>
          </a:p>
        </p:txBody>
      </p:sp>
    </p:spTree>
    <p:extLst>
      <p:ext uri="{BB962C8B-B14F-4D97-AF65-F5344CB8AC3E}">
        <p14:creationId xmlns:p14="http://schemas.microsoft.com/office/powerpoint/2010/main" val="35993297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F3BE75-458E-678A-F64F-262EA7120693}"/>
              </a:ext>
            </a:extLst>
          </p:cNvPr>
          <p:cNvSpPr txBox="1"/>
          <p:nvPr/>
        </p:nvSpPr>
        <p:spPr>
          <a:xfrm>
            <a:off x="1170039" y="892302"/>
            <a:ext cx="10028903" cy="5016758"/>
          </a:xfrm>
          <a:prstGeom prst="rect">
            <a:avLst/>
          </a:prstGeom>
          <a:noFill/>
        </p:spPr>
        <p:txBody>
          <a:bodyPr wrap="square">
            <a:spAutoFit/>
          </a:bodyPr>
          <a:lstStyle/>
          <a:p>
            <a:pPr algn="ctr">
              <a:buNone/>
            </a:pPr>
            <a:r>
              <a:rPr lang="en-US" sz="2000" b="1" dirty="0"/>
              <a:t>Facts of the Case</a:t>
            </a:r>
          </a:p>
          <a:p>
            <a:pPr>
              <a:buNone/>
            </a:pPr>
            <a:endParaRPr lang="en-US" sz="2000" b="1" dirty="0"/>
          </a:p>
          <a:p>
            <a:pPr>
              <a:buNone/>
            </a:pPr>
            <a:endParaRPr lang="en-US" sz="2000" b="1" dirty="0"/>
          </a:p>
          <a:p>
            <a:pPr>
              <a:buFont typeface="Arial" panose="020B0604020202020204" pitchFamily="34" charset="0"/>
              <a:buChar char="•"/>
            </a:pPr>
            <a:r>
              <a:rPr lang="en-US" sz="2000" dirty="0"/>
              <a:t>The </a:t>
            </a:r>
            <a:r>
              <a:rPr lang="en-US" sz="2000" b="1" dirty="0"/>
              <a:t>Bihar Public Service Commission (BPSC)</a:t>
            </a:r>
            <a:r>
              <a:rPr lang="en-US" sz="2000" dirty="0"/>
              <a:t> issued Advertisement No. 6 of 2000 to fill posts of </a:t>
            </a:r>
            <a:r>
              <a:rPr lang="en-US" sz="2000" i="1" dirty="0"/>
              <a:t>State Examiner of Questioned Documents</a:t>
            </a:r>
            <a:r>
              <a:rPr lang="en-US" sz="2000" dirty="0"/>
              <a:t>.</a:t>
            </a:r>
          </a:p>
          <a:p>
            <a:pPr>
              <a:buFont typeface="Arial" panose="020B0604020202020204" pitchFamily="34" charset="0"/>
              <a:buChar char="•"/>
            </a:pPr>
            <a:r>
              <a:rPr lang="en-US" sz="2000" dirty="0"/>
              <a:t>Since very few applications were received, BPSC decided to conduct selection </a:t>
            </a:r>
            <a:r>
              <a:rPr lang="en-US" sz="2000" b="1" dirty="0"/>
              <a:t>only through viva voce (interview)</a:t>
            </a:r>
            <a:r>
              <a:rPr lang="en-US" sz="2000" dirty="0"/>
              <a:t> without a written examination.</a:t>
            </a:r>
          </a:p>
          <a:p>
            <a:pPr>
              <a:buFont typeface="Arial" panose="020B0604020202020204" pitchFamily="34" charset="0"/>
              <a:buChar char="•"/>
            </a:pPr>
            <a:r>
              <a:rPr lang="en-US" sz="2000" dirty="0"/>
              <a:t>Respondent No.1, Saiyed Hussain Abbas </a:t>
            </a:r>
            <a:r>
              <a:rPr lang="en-US" sz="2000" dirty="0" err="1"/>
              <a:t>Rizwi</a:t>
            </a:r>
            <a:r>
              <a:rPr lang="en-US" sz="2000" dirty="0"/>
              <a:t> (a public spirited citizen), filed an application under the </a:t>
            </a:r>
            <a:r>
              <a:rPr lang="en-US" sz="2000" b="1" dirty="0"/>
              <a:t>Right to Information Act, 2005</a:t>
            </a:r>
            <a:r>
              <a:rPr lang="en-US" sz="2000" dirty="0"/>
              <a:t> seeking various details about the interview process, including:</a:t>
            </a:r>
          </a:p>
          <a:p>
            <a:pPr marL="742950" lvl="1" indent="-285750">
              <a:buFont typeface="Arial" panose="020B0604020202020204" pitchFamily="34" charset="0"/>
              <a:buChar char="•"/>
            </a:pPr>
            <a:r>
              <a:rPr lang="en-US" sz="2000" dirty="0"/>
              <a:t>Names, designations, and addresses of Interview Board members</a:t>
            </a:r>
          </a:p>
          <a:p>
            <a:pPr marL="742950" lvl="1" indent="-285750">
              <a:buFont typeface="Arial" panose="020B0604020202020204" pitchFamily="34" charset="0"/>
              <a:buChar char="•"/>
            </a:pPr>
            <a:r>
              <a:rPr lang="en-US" sz="2000" dirty="0"/>
              <a:t>Marks awarded</a:t>
            </a:r>
          </a:p>
          <a:p>
            <a:pPr marL="742950" lvl="1" indent="-285750">
              <a:buFont typeface="Arial" panose="020B0604020202020204" pitchFamily="34" charset="0"/>
              <a:buChar char="•"/>
            </a:pPr>
            <a:r>
              <a:rPr lang="en-US" sz="2000" dirty="0"/>
              <a:t>Criteria of selection</a:t>
            </a:r>
          </a:p>
          <a:p>
            <a:pPr marL="742950" lvl="1" indent="-285750">
              <a:buFont typeface="Arial" panose="020B0604020202020204" pitchFamily="34" charset="0"/>
              <a:buChar char="•"/>
            </a:pPr>
            <a:r>
              <a:rPr lang="en-US" sz="2000" dirty="0"/>
              <a:t>Merit list</a:t>
            </a:r>
          </a:p>
          <a:p>
            <a:pPr>
              <a:buFont typeface="Arial" panose="020B0604020202020204" pitchFamily="34" charset="0"/>
              <a:buChar char="•"/>
            </a:pPr>
            <a:r>
              <a:rPr lang="en-US" sz="2000" dirty="0"/>
              <a:t>Most information was provided except the </a:t>
            </a:r>
            <a:r>
              <a:rPr lang="en-US" sz="2000" b="1" dirty="0"/>
              <a:t>names and addresses of Interview Board members</a:t>
            </a:r>
            <a:r>
              <a:rPr lang="en-US" sz="2000" dirty="0"/>
              <a:t>, which were denied under Section 8(1)(g) of the RTI Act.</a:t>
            </a:r>
          </a:p>
        </p:txBody>
      </p:sp>
    </p:spTree>
    <p:extLst>
      <p:ext uri="{BB962C8B-B14F-4D97-AF65-F5344CB8AC3E}">
        <p14:creationId xmlns:p14="http://schemas.microsoft.com/office/powerpoint/2010/main" val="4623552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313D36-7351-BB00-7BA0-4FB4B1048F60}"/>
              </a:ext>
            </a:extLst>
          </p:cNvPr>
          <p:cNvSpPr txBox="1"/>
          <p:nvPr/>
        </p:nvSpPr>
        <p:spPr>
          <a:xfrm>
            <a:off x="1189703" y="1307800"/>
            <a:ext cx="10019071" cy="4524315"/>
          </a:xfrm>
          <a:prstGeom prst="rect">
            <a:avLst/>
          </a:prstGeom>
          <a:noFill/>
        </p:spPr>
        <p:txBody>
          <a:bodyPr wrap="square">
            <a:spAutoFit/>
          </a:bodyPr>
          <a:lstStyle/>
          <a:p>
            <a:pPr>
              <a:buNone/>
            </a:pPr>
            <a:r>
              <a:rPr lang="en-US" sz="2400" b="1" dirty="0"/>
              <a:t>Procedural History</a:t>
            </a:r>
          </a:p>
          <a:p>
            <a:pPr>
              <a:buNone/>
            </a:pPr>
            <a:endParaRPr lang="en-US" sz="2400" b="1" dirty="0"/>
          </a:p>
          <a:p>
            <a:pPr>
              <a:buFont typeface="+mj-lt"/>
              <a:buAutoNum type="arabicPeriod"/>
            </a:pPr>
            <a:r>
              <a:rPr lang="en-US" sz="2400" dirty="0"/>
              <a:t>The </a:t>
            </a:r>
            <a:r>
              <a:rPr lang="en-US" sz="2400" b="1" dirty="0"/>
              <a:t>State Information Commission</a:t>
            </a:r>
            <a:r>
              <a:rPr lang="en-US" sz="2400" dirty="0"/>
              <a:t> closed proceedings after partial disclosure.</a:t>
            </a:r>
          </a:p>
          <a:p>
            <a:pPr>
              <a:buFont typeface="+mj-lt"/>
              <a:buAutoNum type="arabicPeriod"/>
            </a:pPr>
            <a:r>
              <a:rPr lang="en-US" sz="2400" dirty="0"/>
              <a:t>The Single Judge of the Patna High Court upheld non-disclosure.</a:t>
            </a:r>
          </a:p>
          <a:p>
            <a:pPr>
              <a:buFont typeface="+mj-lt"/>
              <a:buAutoNum type="arabicPeriod"/>
            </a:pPr>
            <a:r>
              <a:rPr lang="en-US" sz="2400" dirty="0"/>
              <a:t>The Division Bench reversed this and directed disclosure of names (but not signatures/addresses).</a:t>
            </a:r>
          </a:p>
          <a:p>
            <a:pPr>
              <a:buFont typeface="+mj-lt"/>
              <a:buAutoNum type="arabicPeriod"/>
            </a:pPr>
            <a:r>
              <a:rPr lang="en-US" sz="2400" dirty="0"/>
              <a:t>BPSC appealed to the Supreme Court.</a:t>
            </a:r>
          </a:p>
          <a:p>
            <a:pPr>
              <a:buNone/>
            </a:pPr>
            <a:endParaRPr lang="en-US" sz="2400" dirty="0"/>
          </a:p>
          <a:p>
            <a:pPr>
              <a:buNone/>
            </a:pPr>
            <a:r>
              <a:rPr lang="en-US" sz="2400" b="1" dirty="0"/>
              <a:t>Issues Before the Supreme Court</a:t>
            </a:r>
          </a:p>
          <a:p>
            <a:pPr>
              <a:buFont typeface="+mj-lt"/>
              <a:buAutoNum type="arabicPeriod"/>
            </a:pPr>
            <a:r>
              <a:rPr lang="en-US" sz="2400" dirty="0"/>
              <a:t>Whether the Commission is bound to disclose the names of Interview Board members under RTI.</a:t>
            </a:r>
          </a:p>
          <a:p>
            <a:pPr>
              <a:buFont typeface="+mj-lt"/>
              <a:buAutoNum type="arabicPeriod"/>
            </a:pPr>
            <a:r>
              <a:rPr lang="en-US" sz="2400" dirty="0"/>
              <a:t>Whether such information is exempt under Section 8 of the RTI Act.</a:t>
            </a:r>
          </a:p>
        </p:txBody>
      </p:sp>
    </p:spTree>
    <p:extLst>
      <p:ext uri="{BB962C8B-B14F-4D97-AF65-F5344CB8AC3E}">
        <p14:creationId xmlns:p14="http://schemas.microsoft.com/office/powerpoint/2010/main" val="11488078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E00AE1-5925-8E96-7EA6-93CD2722C101}"/>
              </a:ext>
            </a:extLst>
          </p:cNvPr>
          <p:cNvSpPr txBox="1"/>
          <p:nvPr/>
        </p:nvSpPr>
        <p:spPr>
          <a:xfrm>
            <a:off x="1297857" y="1720840"/>
            <a:ext cx="10166555" cy="3416320"/>
          </a:xfrm>
          <a:prstGeom prst="rect">
            <a:avLst/>
          </a:prstGeom>
          <a:noFill/>
        </p:spPr>
        <p:txBody>
          <a:bodyPr wrap="square">
            <a:spAutoFit/>
          </a:bodyPr>
          <a:lstStyle/>
          <a:p>
            <a:pPr>
              <a:buNone/>
            </a:pPr>
            <a:r>
              <a:rPr lang="en-US" sz="2400" b="1" dirty="0"/>
              <a:t>Key Legal Provisions Discussed</a:t>
            </a:r>
          </a:p>
          <a:p>
            <a:pPr>
              <a:buNone/>
            </a:pPr>
            <a:endParaRPr lang="en-US" sz="2400" b="1" dirty="0"/>
          </a:p>
          <a:p>
            <a:pPr>
              <a:buFont typeface="Arial" panose="020B0604020202020204" pitchFamily="34" charset="0"/>
              <a:buChar char="•"/>
            </a:pPr>
            <a:r>
              <a:rPr lang="en-US" sz="2400" b="1" dirty="0"/>
              <a:t>Section 8(1)(e)</a:t>
            </a:r>
            <a:r>
              <a:rPr lang="en-US" sz="2400" dirty="0"/>
              <a:t> – Information held in fiduciary capacity</a:t>
            </a:r>
          </a:p>
          <a:p>
            <a:pPr>
              <a:buFont typeface="Arial" panose="020B0604020202020204" pitchFamily="34" charset="0"/>
              <a:buChar char="•"/>
            </a:pPr>
            <a:r>
              <a:rPr lang="en-US" sz="2400" b="1" dirty="0"/>
              <a:t>Section 8(1)(g)</a:t>
            </a:r>
            <a:r>
              <a:rPr lang="en-US" sz="2400" dirty="0"/>
              <a:t> – Information whose disclosure would endanger life or physical safety</a:t>
            </a:r>
          </a:p>
          <a:p>
            <a:pPr>
              <a:buFont typeface="Arial" panose="020B0604020202020204" pitchFamily="34" charset="0"/>
              <a:buChar char="•"/>
            </a:pPr>
            <a:r>
              <a:rPr lang="en-US" sz="2400" b="1" dirty="0"/>
              <a:t>Section 8(1)(j)</a:t>
            </a:r>
            <a:r>
              <a:rPr lang="en-US" sz="2400" dirty="0"/>
              <a:t> – Personal information</a:t>
            </a:r>
          </a:p>
          <a:p>
            <a:pPr>
              <a:buFont typeface="Arial" panose="020B0604020202020204" pitchFamily="34" charset="0"/>
              <a:buChar char="•"/>
            </a:pPr>
            <a:r>
              <a:rPr lang="en-US" sz="2400" dirty="0"/>
              <a:t>Definition of “public authority” under Section 2(h)</a:t>
            </a:r>
          </a:p>
          <a:p>
            <a:pPr>
              <a:buNone/>
            </a:pPr>
            <a:r>
              <a:rPr lang="en-US" sz="2400" dirty="0"/>
              <a:t>The Court also relied heavily on the precedent in</a:t>
            </a:r>
            <a:br>
              <a:rPr lang="en-US" sz="2400" dirty="0"/>
            </a:br>
            <a:r>
              <a:rPr lang="en-US" sz="2400" b="1" dirty="0"/>
              <a:t>Central Board of Secondary Education v. Aditya Bandopadhyay</a:t>
            </a:r>
            <a:endParaRPr lang="en-US" sz="2400" dirty="0"/>
          </a:p>
        </p:txBody>
      </p:sp>
    </p:spTree>
    <p:extLst>
      <p:ext uri="{BB962C8B-B14F-4D97-AF65-F5344CB8AC3E}">
        <p14:creationId xmlns:p14="http://schemas.microsoft.com/office/powerpoint/2010/main" val="26182750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9FCB0A-B4C8-2D14-053D-0A27F3065C0A}"/>
              </a:ext>
            </a:extLst>
          </p:cNvPr>
          <p:cNvSpPr txBox="1"/>
          <p:nvPr/>
        </p:nvSpPr>
        <p:spPr>
          <a:xfrm>
            <a:off x="1366683" y="698200"/>
            <a:ext cx="9930581" cy="5262979"/>
          </a:xfrm>
          <a:prstGeom prst="rect">
            <a:avLst/>
          </a:prstGeom>
          <a:noFill/>
        </p:spPr>
        <p:txBody>
          <a:bodyPr wrap="square">
            <a:spAutoFit/>
          </a:bodyPr>
          <a:lstStyle/>
          <a:p>
            <a:pPr>
              <a:buNone/>
            </a:pPr>
            <a:r>
              <a:rPr lang="en-US" sz="2400" b="1" dirty="0"/>
              <a:t>Supreme Court’s Findings</a:t>
            </a:r>
          </a:p>
          <a:p>
            <a:pPr>
              <a:buNone/>
            </a:pPr>
            <a:endParaRPr lang="en-US" sz="2400" b="1" dirty="0"/>
          </a:p>
          <a:p>
            <a:pPr>
              <a:buFont typeface="+mj-lt"/>
              <a:buAutoNum type="arabicPeriod"/>
            </a:pPr>
            <a:r>
              <a:rPr lang="en-US" sz="2400" b="1" dirty="0"/>
              <a:t>BPSC is a Public Authority</a:t>
            </a:r>
            <a:r>
              <a:rPr lang="en-US" sz="2400" dirty="0"/>
              <a:t> under the RTI Act.</a:t>
            </a:r>
          </a:p>
          <a:p>
            <a:pPr>
              <a:buFont typeface="+mj-lt"/>
              <a:buAutoNum type="arabicPeriod"/>
            </a:pPr>
            <a:r>
              <a:rPr lang="en-US" sz="2400" dirty="0"/>
              <a:t>There is </a:t>
            </a:r>
            <a:r>
              <a:rPr lang="en-US" sz="2400" b="1" dirty="0"/>
              <a:t>no fiduciary relationship</a:t>
            </a:r>
            <a:r>
              <a:rPr lang="en-US" sz="2400" dirty="0"/>
              <a:t> between the Commission and the interviewers; hence Section 8(1)(e) does not apply.</a:t>
            </a:r>
          </a:p>
          <a:p>
            <a:pPr>
              <a:buFont typeface="+mj-lt"/>
              <a:buAutoNum type="arabicPeriod"/>
            </a:pPr>
            <a:r>
              <a:rPr lang="en-US" sz="2400" dirty="0"/>
              <a:t>However, </a:t>
            </a:r>
            <a:r>
              <a:rPr lang="en-US" sz="2400" b="1" dirty="0"/>
              <a:t>Section 8(1)(g) applies</a:t>
            </a:r>
            <a:r>
              <a:rPr lang="en-US" sz="2400" dirty="0"/>
              <a:t>, because:</a:t>
            </a:r>
          </a:p>
          <a:p>
            <a:pPr marL="742950" lvl="1" indent="-285750">
              <a:buFont typeface="+mj-lt"/>
              <a:buAutoNum type="arabicPeriod"/>
            </a:pPr>
            <a:r>
              <a:rPr lang="en-US" sz="2400" dirty="0"/>
              <a:t>Disclosure of names of interviewers could endanger their life or physical safety.</a:t>
            </a:r>
          </a:p>
          <a:p>
            <a:pPr marL="742950" lvl="1" indent="-285750">
              <a:buFont typeface="+mj-lt"/>
              <a:buAutoNum type="arabicPeriod"/>
            </a:pPr>
            <a:r>
              <a:rPr lang="en-US" sz="2400" dirty="0"/>
              <a:t>It may expose them to harassment or retaliation from unsuccessful candidates.</a:t>
            </a:r>
          </a:p>
          <a:p>
            <a:pPr marL="742950" lvl="1" indent="-285750">
              <a:buFont typeface="+mj-lt"/>
              <a:buAutoNum type="arabicPeriod"/>
            </a:pPr>
            <a:r>
              <a:rPr lang="en-US" sz="2400" dirty="0"/>
              <a:t>It may affect independent and fearless functioning of interview boards.</a:t>
            </a:r>
          </a:p>
          <a:p>
            <a:pPr>
              <a:buFont typeface="+mj-lt"/>
              <a:buAutoNum type="arabicPeriod"/>
            </a:pPr>
            <a:r>
              <a:rPr lang="en-US" sz="2400" dirty="0"/>
              <a:t>Transparency does not require disclosure of individual identities of interviewers.</a:t>
            </a:r>
          </a:p>
          <a:p>
            <a:pPr>
              <a:buFont typeface="+mj-lt"/>
              <a:buAutoNum type="arabicPeriod"/>
            </a:pPr>
            <a:r>
              <a:rPr lang="en-US" sz="2400" dirty="0"/>
              <a:t>Disclosure of collective marks is permissible, but individual identities are protected.</a:t>
            </a:r>
          </a:p>
        </p:txBody>
      </p:sp>
    </p:spTree>
    <p:extLst>
      <p:ext uri="{BB962C8B-B14F-4D97-AF65-F5344CB8AC3E}">
        <p14:creationId xmlns:p14="http://schemas.microsoft.com/office/powerpoint/2010/main" val="11336631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B2ECF7-2445-F672-4035-9A07423388DF}"/>
              </a:ext>
            </a:extLst>
          </p:cNvPr>
          <p:cNvSpPr txBox="1"/>
          <p:nvPr/>
        </p:nvSpPr>
        <p:spPr>
          <a:xfrm>
            <a:off x="1406013" y="1170040"/>
            <a:ext cx="9134168" cy="3088218"/>
          </a:xfrm>
          <a:prstGeom prst="rect">
            <a:avLst/>
          </a:prstGeom>
          <a:noFill/>
        </p:spPr>
        <p:txBody>
          <a:bodyPr wrap="square">
            <a:spAutoFit/>
          </a:bodyPr>
          <a:lstStyle/>
          <a:p>
            <a:pPr>
              <a:buNone/>
            </a:pPr>
            <a:r>
              <a:rPr lang="en-US" sz="2000" b="1" dirty="0"/>
              <a:t>Final Decision</a:t>
            </a:r>
          </a:p>
          <a:p>
            <a:pPr>
              <a:buNone/>
            </a:pPr>
            <a:endParaRPr lang="en-US" sz="2000" b="1" dirty="0"/>
          </a:p>
          <a:p>
            <a:pPr>
              <a:lnSpc>
                <a:spcPct val="200000"/>
              </a:lnSpc>
              <a:buFont typeface="Arial" panose="020B0604020202020204" pitchFamily="34" charset="0"/>
              <a:buChar char="•"/>
            </a:pPr>
            <a:r>
              <a:rPr lang="en-US" sz="2000" dirty="0"/>
              <a:t>The Supreme Court </a:t>
            </a:r>
            <a:r>
              <a:rPr lang="en-US" sz="2000" b="1" dirty="0"/>
              <a:t>allowed the appeal</a:t>
            </a:r>
            <a:r>
              <a:rPr lang="en-US" sz="2000" dirty="0"/>
              <a:t>.</a:t>
            </a:r>
          </a:p>
          <a:p>
            <a:pPr>
              <a:lnSpc>
                <a:spcPct val="200000"/>
              </a:lnSpc>
              <a:buFont typeface="Arial" panose="020B0604020202020204" pitchFamily="34" charset="0"/>
              <a:buChar char="•"/>
            </a:pPr>
            <a:r>
              <a:rPr lang="en-US" sz="2000" dirty="0"/>
              <a:t>The High Court judgment was set aside.</a:t>
            </a:r>
          </a:p>
          <a:p>
            <a:pPr>
              <a:lnSpc>
                <a:spcPct val="200000"/>
              </a:lnSpc>
              <a:buFont typeface="Arial" panose="020B0604020202020204" pitchFamily="34" charset="0"/>
              <a:buChar char="•"/>
            </a:pPr>
            <a:r>
              <a:rPr lang="en-US" sz="2000" dirty="0"/>
              <a:t>The Commission is </a:t>
            </a:r>
            <a:r>
              <a:rPr lang="en-US" sz="2000" b="1" dirty="0"/>
              <a:t>not required to disclose the names and addresses of Interview Board members</a:t>
            </a:r>
            <a:r>
              <a:rPr lang="en-US" sz="2000" dirty="0"/>
              <a:t> under Query No. 1.</a:t>
            </a:r>
          </a:p>
        </p:txBody>
      </p:sp>
    </p:spTree>
    <p:extLst>
      <p:ext uri="{BB962C8B-B14F-4D97-AF65-F5344CB8AC3E}">
        <p14:creationId xmlns:p14="http://schemas.microsoft.com/office/powerpoint/2010/main" val="42751438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072AC5-C8D4-3E89-2244-18B83CD57DCA}"/>
              </a:ext>
            </a:extLst>
          </p:cNvPr>
          <p:cNvSpPr txBox="1"/>
          <p:nvPr/>
        </p:nvSpPr>
        <p:spPr>
          <a:xfrm>
            <a:off x="1160205" y="1008088"/>
            <a:ext cx="9714271" cy="5026184"/>
          </a:xfrm>
          <a:prstGeom prst="rect">
            <a:avLst/>
          </a:prstGeom>
          <a:noFill/>
        </p:spPr>
        <p:txBody>
          <a:bodyPr wrap="square">
            <a:spAutoFit/>
          </a:bodyPr>
          <a:lstStyle/>
          <a:p>
            <a:pPr>
              <a:lnSpc>
                <a:spcPct val="150000"/>
              </a:lnSpc>
              <a:buNone/>
            </a:pPr>
            <a:r>
              <a:rPr lang="en-US" sz="2400" b="1" dirty="0"/>
              <a:t>Principle Laid Down</a:t>
            </a:r>
            <a:br>
              <a:rPr lang="en-US" sz="2400" b="1" dirty="0"/>
            </a:br>
            <a:endParaRPr lang="en-US" sz="2400" b="1" dirty="0"/>
          </a:p>
          <a:p>
            <a:pPr>
              <a:lnSpc>
                <a:spcPct val="150000"/>
              </a:lnSpc>
              <a:buFont typeface="Arial" panose="020B0604020202020204" pitchFamily="34" charset="0"/>
              <a:buChar char="•"/>
            </a:pPr>
            <a:r>
              <a:rPr lang="en-US" sz="2400" dirty="0"/>
              <a:t>RTI promotes transparency, but it is not absolute.</a:t>
            </a:r>
          </a:p>
          <a:p>
            <a:pPr>
              <a:lnSpc>
                <a:spcPct val="150000"/>
              </a:lnSpc>
              <a:buFont typeface="Arial" panose="020B0604020202020204" pitchFamily="34" charset="0"/>
              <a:buChar char="•"/>
            </a:pPr>
            <a:r>
              <a:rPr lang="en-US" sz="2400" dirty="0"/>
              <a:t>Section 8(1)(g) protects information if disclosure would endanger life or physical safety.</a:t>
            </a:r>
          </a:p>
          <a:p>
            <a:pPr>
              <a:lnSpc>
                <a:spcPct val="150000"/>
              </a:lnSpc>
              <a:buFont typeface="Arial" panose="020B0604020202020204" pitchFamily="34" charset="0"/>
              <a:buChar char="•"/>
            </a:pPr>
            <a:r>
              <a:rPr lang="en-US" sz="2400" dirty="0"/>
              <a:t>Identities of examiners/interviewers are exempt from disclosure to preserve integrity, confidentiality, and safety of the evaluation process.</a:t>
            </a:r>
          </a:p>
          <a:p>
            <a:pPr>
              <a:lnSpc>
                <a:spcPct val="150000"/>
              </a:lnSpc>
              <a:buFont typeface="Arial" panose="020B0604020202020204" pitchFamily="34" charset="0"/>
              <a:buChar char="•"/>
            </a:pPr>
            <a:r>
              <a:rPr lang="en-US" sz="2400" dirty="0"/>
              <a:t>Right to Information must be balanced with the </a:t>
            </a:r>
            <a:r>
              <a:rPr lang="en-US" sz="2400" b="1" dirty="0"/>
              <a:t>Right to Privacy under Article 21</a:t>
            </a:r>
            <a:r>
              <a:rPr lang="en-US" sz="2400" dirty="0"/>
              <a:t>.</a:t>
            </a:r>
          </a:p>
        </p:txBody>
      </p:sp>
    </p:spTree>
    <p:extLst>
      <p:ext uri="{BB962C8B-B14F-4D97-AF65-F5344CB8AC3E}">
        <p14:creationId xmlns:p14="http://schemas.microsoft.com/office/powerpoint/2010/main" val="35282878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F0E6B-06A1-A417-393D-57ADE8340A36}"/>
              </a:ext>
            </a:extLst>
          </p:cNvPr>
          <p:cNvSpPr>
            <a:spLocks noGrp="1"/>
          </p:cNvSpPr>
          <p:nvPr>
            <p:ph type="ctrTitle"/>
          </p:nvPr>
        </p:nvSpPr>
        <p:spPr/>
        <p:txBody>
          <a:bodyPr/>
          <a:lstStyle/>
          <a:p>
            <a:r>
              <a:rPr lang="sv-SE" dirty="0"/>
              <a:t>Priyanka Kumari &amp; Ors. v. State of Bihar &amp; Ors.</a:t>
            </a:r>
            <a:endParaRPr lang="en-US" dirty="0"/>
          </a:p>
        </p:txBody>
      </p:sp>
      <p:sp>
        <p:nvSpPr>
          <p:cNvPr id="3" name="Subtitle 2">
            <a:extLst>
              <a:ext uri="{FF2B5EF4-FFF2-40B4-BE49-F238E27FC236}">
                <a16:creationId xmlns:a16="http://schemas.microsoft.com/office/drawing/2014/main" id="{C9F26F6D-121E-56C2-1D1C-071A4E94B02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67284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642B1-BF65-302A-9276-3B443FA90830}"/>
              </a:ext>
            </a:extLst>
          </p:cNvPr>
          <p:cNvSpPr>
            <a:spLocks noGrp="1"/>
          </p:cNvSpPr>
          <p:nvPr>
            <p:ph type="title"/>
          </p:nvPr>
        </p:nvSpPr>
        <p:spPr/>
        <p:txBody>
          <a:bodyPr>
            <a:normAutofit fontScale="90000"/>
          </a:bodyPr>
          <a:lstStyle/>
          <a:p>
            <a:r>
              <a:rPr lang="en-US" dirty="0"/>
              <a:t>Background of the Case (Simple Explanation)</a:t>
            </a:r>
          </a:p>
        </p:txBody>
      </p:sp>
      <p:sp>
        <p:nvSpPr>
          <p:cNvPr id="4" name="TextBox 3">
            <a:extLst>
              <a:ext uri="{FF2B5EF4-FFF2-40B4-BE49-F238E27FC236}">
                <a16:creationId xmlns:a16="http://schemas.microsoft.com/office/drawing/2014/main" id="{BB3CA2D4-6161-32EF-4684-EE2C5CE3DE27}"/>
              </a:ext>
            </a:extLst>
          </p:cNvPr>
          <p:cNvSpPr txBox="1"/>
          <p:nvPr/>
        </p:nvSpPr>
        <p:spPr>
          <a:xfrm>
            <a:off x="1494503" y="2733368"/>
            <a:ext cx="9055510" cy="3377207"/>
          </a:xfrm>
          <a:prstGeom prst="rect">
            <a:avLst/>
          </a:prstGeom>
          <a:noFill/>
        </p:spPr>
        <p:txBody>
          <a:bodyPr wrap="square">
            <a:spAutoFit/>
          </a:bodyPr>
          <a:lstStyle/>
          <a:p>
            <a:pPr>
              <a:lnSpc>
                <a:spcPct val="150000"/>
              </a:lnSpc>
              <a:buNone/>
            </a:pPr>
            <a:r>
              <a:rPr lang="en-US" dirty="0"/>
              <a:t>This case was related to </a:t>
            </a:r>
            <a:r>
              <a:rPr lang="en-US" b="1" dirty="0"/>
              <a:t>recruitment/selection to public posts in Bihar</a:t>
            </a:r>
            <a:r>
              <a:rPr lang="en-US" dirty="0"/>
              <a:t>.</a:t>
            </a:r>
            <a:br>
              <a:rPr lang="en-US" dirty="0"/>
            </a:br>
            <a:r>
              <a:rPr lang="en-US" dirty="0"/>
              <a:t>The petitioners (Priyanka Kumari and others) challenged certain actions of the State authorities and/or the Public Service Commission regarding:</a:t>
            </a:r>
          </a:p>
          <a:p>
            <a:pPr>
              <a:lnSpc>
                <a:spcPct val="150000"/>
              </a:lnSpc>
              <a:buFont typeface="Arial" panose="020B0604020202020204" pitchFamily="34" charset="0"/>
              <a:buChar char="•"/>
            </a:pPr>
            <a:r>
              <a:rPr lang="en-US" dirty="0"/>
              <a:t>Selection process</a:t>
            </a:r>
          </a:p>
          <a:p>
            <a:pPr>
              <a:lnSpc>
                <a:spcPct val="150000"/>
              </a:lnSpc>
              <a:buFont typeface="Arial" panose="020B0604020202020204" pitchFamily="34" charset="0"/>
              <a:buChar char="•"/>
            </a:pPr>
            <a:r>
              <a:rPr lang="en-US" dirty="0"/>
              <a:t>Eligibility criteria</a:t>
            </a:r>
          </a:p>
          <a:p>
            <a:pPr>
              <a:lnSpc>
                <a:spcPct val="150000"/>
              </a:lnSpc>
              <a:buFont typeface="Arial" panose="020B0604020202020204" pitchFamily="34" charset="0"/>
              <a:buChar char="•"/>
            </a:pPr>
            <a:r>
              <a:rPr lang="en-US" dirty="0"/>
              <a:t>Preparation of merit list</a:t>
            </a:r>
          </a:p>
          <a:p>
            <a:pPr>
              <a:lnSpc>
                <a:spcPct val="150000"/>
              </a:lnSpc>
              <a:buFont typeface="Arial" panose="020B0604020202020204" pitchFamily="34" charset="0"/>
              <a:buChar char="•"/>
            </a:pPr>
            <a:r>
              <a:rPr lang="en-US" dirty="0"/>
              <a:t>Appointment to government posts</a:t>
            </a:r>
          </a:p>
          <a:p>
            <a:pPr>
              <a:lnSpc>
                <a:spcPct val="150000"/>
              </a:lnSpc>
              <a:buNone/>
            </a:pPr>
            <a:r>
              <a:rPr lang="en-US" dirty="0"/>
              <a:t>They approached the High Court first, and later the matter reached the Supreme Court.</a:t>
            </a:r>
          </a:p>
        </p:txBody>
      </p:sp>
    </p:spTree>
    <p:extLst>
      <p:ext uri="{BB962C8B-B14F-4D97-AF65-F5344CB8AC3E}">
        <p14:creationId xmlns:p14="http://schemas.microsoft.com/office/powerpoint/2010/main" val="34698952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BB8BF-DB91-2594-4830-6E4F0AF443A8}"/>
              </a:ext>
            </a:extLst>
          </p:cNvPr>
          <p:cNvSpPr>
            <a:spLocks noGrp="1"/>
          </p:cNvSpPr>
          <p:nvPr>
            <p:ph type="title"/>
          </p:nvPr>
        </p:nvSpPr>
        <p:spPr/>
        <p:txBody>
          <a:bodyPr/>
          <a:lstStyle/>
          <a:p>
            <a:r>
              <a:rPr lang="en-US" dirty="0"/>
              <a:t>Main Legal Issues</a:t>
            </a:r>
          </a:p>
        </p:txBody>
      </p:sp>
      <p:sp>
        <p:nvSpPr>
          <p:cNvPr id="4" name="TextBox 3">
            <a:extLst>
              <a:ext uri="{FF2B5EF4-FFF2-40B4-BE49-F238E27FC236}">
                <a16:creationId xmlns:a16="http://schemas.microsoft.com/office/drawing/2014/main" id="{1549794A-DA96-16A4-F9DA-BB9D9A6549CB}"/>
              </a:ext>
            </a:extLst>
          </p:cNvPr>
          <p:cNvSpPr txBox="1"/>
          <p:nvPr/>
        </p:nvSpPr>
        <p:spPr>
          <a:xfrm>
            <a:off x="1445342" y="2664542"/>
            <a:ext cx="7708490" cy="2862322"/>
          </a:xfrm>
          <a:prstGeom prst="rect">
            <a:avLst/>
          </a:prstGeom>
          <a:noFill/>
        </p:spPr>
        <p:txBody>
          <a:bodyPr wrap="square">
            <a:spAutoFit/>
          </a:bodyPr>
          <a:lstStyle/>
          <a:p>
            <a:pPr>
              <a:buNone/>
            </a:pPr>
            <a:r>
              <a:rPr lang="en-US" sz="2000" dirty="0"/>
              <a:t>The Court considered questions such as:</a:t>
            </a:r>
            <a:br>
              <a:rPr lang="en-US" sz="2000" dirty="0"/>
            </a:br>
            <a:endParaRPr lang="en-US" sz="2000" dirty="0"/>
          </a:p>
          <a:p>
            <a:pPr>
              <a:buFont typeface="+mj-lt"/>
              <a:buAutoNum type="arabicPeriod"/>
            </a:pPr>
            <a:r>
              <a:rPr lang="en-US" sz="2000" dirty="0"/>
              <a:t>Whether the recruitment process was conducted fairly and according to rules?</a:t>
            </a:r>
          </a:p>
          <a:p>
            <a:pPr>
              <a:buFont typeface="+mj-lt"/>
              <a:buAutoNum type="arabicPeriod"/>
            </a:pPr>
            <a:r>
              <a:rPr lang="en-US" sz="2000" dirty="0"/>
              <a:t>Whether candidates who did not strictly meet eligibility conditions could be selected?</a:t>
            </a:r>
          </a:p>
          <a:p>
            <a:pPr>
              <a:buFont typeface="+mj-lt"/>
              <a:buAutoNum type="arabicPeriod"/>
            </a:pPr>
            <a:r>
              <a:rPr lang="en-US" sz="2000" dirty="0"/>
              <a:t>Whether the State/Commission could change criteria after the advertisement?</a:t>
            </a:r>
          </a:p>
          <a:p>
            <a:pPr>
              <a:buFont typeface="+mj-lt"/>
              <a:buAutoNum type="arabicPeriod"/>
            </a:pPr>
            <a:r>
              <a:rPr lang="en-US" sz="2000" dirty="0"/>
              <a:t>Whether appointments made contrary to rules can be protected?</a:t>
            </a:r>
          </a:p>
        </p:txBody>
      </p:sp>
    </p:spTree>
    <p:extLst>
      <p:ext uri="{BB962C8B-B14F-4D97-AF65-F5344CB8AC3E}">
        <p14:creationId xmlns:p14="http://schemas.microsoft.com/office/powerpoint/2010/main" val="27083216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BA1F2C-459F-ADD1-24C3-5D90169E9AAF}"/>
              </a:ext>
            </a:extLst>
          </p:cNvPr>
          <p:cNvSpPr txBox="1"/>
          <p:nvPr/>
        </p:nvSpPr>
        <p:spPr>
          <a:xfrm>
            <a:off x="1111046" y="794827"/>
            <a:ext cx="9802761" cy="5454698"/>
          </a:xfrm>
          <a:prstGeom prst="rect">
            <a:avLst/>
          </a:prstGeom>
          <a:noFill/>
        </p:spPr>
        <p:txBody>
          <a:bodyPr wrap="square">
            <a:spAutoFit/>
          </a:bodyPr>
          <a:lstStyle/>
          <a:p>
            <a:pPr>
              <a:lnSpc>
                <a:spcPct val="150000"/>
              </a:lnSpc>
              <a:buNone/>
            </a:pPr>
            <a:r>
              <a:rPr lang="en-US" b="1" dirty="0"/>
              <a:t>4. Legal Principles Applied by the Court</a:t>
            </a:r>
          </a:p>
          <a:p>
            <a:pPr>
              <a:lnSpc>
                <a:spcPct val="150000"/>
              </a:lnSpc>
              <a:buNone/>
            </a:pPr>
            <a:r>
              <a:rPr lang="en-US" dirty="0"/>
              <a:t>The Supreme Court reiterated important principles of service law:</a:t>
            </a:r>
          </a:p>
          <a:p>
            <a:pPr>
              <a:lnSpc>
                <a:spcPct val="150000"/>
              </a:lnSpc>
              <a:buNone/>
            </a:pPr>
            <a:r>
              <a:rPr lang="en-US" b="1" dirty="0"/>
              <a:t>(A) Recruitment Must Follow Advertisement</a:t>
            </a:r>
          </a:p>
          <a:p>
            <a:pPr>
              <a:lnSpc>
                <a:spcPct val="150000"/>
              </a:lnSpc>
              <a:buFont typeface="Arial" panose="020B0604020202020204" pitchFamily="34" charset="0"/>
              <a:buChar char="•"/>
            </a:pPr>
            <a:r>
              <a:rPr lang="en-US" dirty="0"/>
              <a:t>Selection must strictly follow the terms mentioned in the advertisement.</a:t>
            </a:r>
          </a:p>
          <a:p>
            <a:pPr>
              <a:lnSpc>
                <a:spcPct val="150000"/>
              </a:lnSpc>
              <a:buFont typeface="Arial" panose="020B0604020202020204" pitchFamily="34" charset="0"/>
              <a:buChar char="•"/>
            </a:pPr>
            <a:r>
              <a:rPr lang="en-US" dirty="0"/>
              <a:t>Rules cannot be changed after the selection process begins.</a:t>
            </a:r>
          </a:p>
          <a:p>
            <a:pPr>
              <a:lnSpc>
                <a:spcPct val="150000"/>
              </a:lnSpc>
              <a:buNone/>
            </a:pPr>
            <a:r>
              <a:rPr lang="en-US" b="1" dirty="0"/>
              <a:t>(B) Eligibility is Mandatory</a:t>
            </a:r>
          </a:p>
          <a:p>
            <a:pPr>
              <a:lnSpc>
                <a:spcPct val="150000"/>
              </a:lnSpc>
              <a:buFont typeface="Arial" panose="020B0604020202020204" pitchFamily="34" charset="0"/>
              <a:buChar char="•"/>
            </a:pPr>
            <a:r>
              <a:rPr lang="en-US" dirty="0"/>
              <a:t>A candidate must satisfy eligibility conditions on the last date of application.</a:t>
            </a:r>
          </a:p>
          <a:p>
            <a:pPr>
              <a:lnSpc>
                <a:spcPct val="150000"/>
              </a:lnSpc>
              <a:buFont typeface="Arial" panose="020B0604020202020204" pitchFamily="34" charset="0"/>
              <a:buChar char="•"/>
            </a:pPr>
            <a:r>
              <a:rPr lang="en-US" dirty="0"/>
              <a:t>Relaxation cannot be granted unless rules specifically allow it.</a:t>
            </a:r>
          </a:p>
          <a:p>
            <a:pPr>
              <a:lnSpc>
                <a:spcPct val="150000"/>
              </a:lnSpc>
              <a:buNone/>
            </a:pPr>
            <a:r>
              <a:rPr lang="en-US" b="1" dirty="0"/>
              <a:t>(C) Fairness &amp; Transparency</a:t>
            </a:r>
          </a:p>
          <a:p>
            <a:pPr>
              <a:lnSpc>
                <a:spcPct val="150000"/>
              </a:lnSpc>
              <a:buFont typeface="Arial" panose="020B0604020202020204" pitchFamily="34" charset="0"/>
              <a:buChar char="•"/>
            </a:pPr>
            <a:r>
              <a:rPr lang="en-US" dirty="0"/>
              <a:t>Public employment must follow </a:t>
            </a:r>
            <a:r>
              <a:rPr lang="en-US" b="1" dirty="0"/>
              <a:t>Article 14 and Article 16 of the Constitution of India</a:t>
            </a:r>
            <a:r>
              <a:rPr lang="en-US" dirty="0"/>
              <a:t> (equality and equal opportunity in public employment).</a:t>
            </a:r>
          </a:p>
          <a:p>
            <a:pPr>
              <a:lnSpc>
                <a:spcPct val="150000"/>
              </a:lnSpc>
              <a:buNone/>
            </a:pPr>
            <a:r>
              <a:rPr lang="en-US" b="1" dirty="0"/>
              <a:t>(D) Merit Cannot Be Compromised</a:t>
            </a:r>
          </a:p>
          <a:p>
            <a:pPr>
              <a:lnSpc>
                <a:spcPct val="150000"/>
              </a:lnSpc>
              <a:buFont typeface="Arial" panose="020B0604020202020204" pitchFamily="34" charset="0"/>
              <a:buChar char="•"/>
            </a:pPr>
            <a:r>
              <a:rPr lang="en-US" dirty="0"/>
              <a:t>Courts will interfere if the selection process is arbitrary, illegal, or unconstitutional.</a:t>
            </a:r>
          </a:p>
        </p:txBody>
      </p:sp>
    </p:spTree>
    <p:extLst>
      <p:ext uri="{BB962C8B-B14F-4D97-AF65-F5344CB8AC3E}">
        <p14:creationId xmlns:p14="http://schemas.microsoft.com/office/powerpoint/2010/main" val="21351935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C4F782-DEEF-8A4A-B931-D038CE8ABDF1}"/>
              </a:ext>
            </a:extLst>
          </p:cNvPr>
          <p:cNvSpPr txBox="1"/>
          <p:nvPr/>
        </p:nvSpPr>
        <p:spPr>
          <a:xfrm>
            <a:off x="1465007" y="967910"/>
            <a:ext cx="8554064" cy="4208203"/>
          </a:xfrm>
          <a:prstGeom prst="rect">
            <a:avLst/>
          </a:prstGeom>
          <a:noFill/>
        </p:spPr>
        <p:txBody>
          <a:bodyPr wrap="square">
            <a:spAutoFit/>
          </a:bodyPr>
          <a:lstStyle/>
          <a:p>
            <a:pPr>
              <a:lnSpc>
                <a:spcPct val="150000"/>
              </a:lnSpc>
              <a:buNone/>
            </a:pPr>
            <a:r>
              <a:rPr lang="en-US" b="1" dirty="0"/>
              <a:t>5. Decision of the Court</a:t>
            </a:r>
            <a:br>
              <a:rPr lang="en-US" b="1" dirty="0"/>
            </a:br>
            <a:endParaRPr lang="en-US" b="1" dirty="0"/>
          </a:p>
          <a:p>
            <a:pPr>
              <a:lnSpc>
                <a:spcPct val="150000"/>
              </a:lnSpc>
              <a:buNone/>
            </a:pPr>
            <a:r>
              <a:rPr lang="en-US" dirty="0"/>
              <a:t>The Supreme Court examined:</a:t>
            </a:r>
          </a:p>
          <a:p>
            <a:pPr>
              <a:lnSpc>
                <a:spcPct val="150000"/>
              </a:lnSpc>
              <a:buFont typeface="Arial" panose="020B0604020202020204" pitchFamily="34" charset="0"/>
              <a:buChar char="•"/>
            </a:pPr>
            <a:r>
              <a:rPr lang="en-US" dirty="0"/>
              <a:t>Whether the High Court was correct in its decision.</a:t>
            </a:r>
          </a:p>
          <a:p>
            <a:pPr>
              <a:lnSpc>
                <a:spcPct val="150000"/>
              </a:lnSpc>
              <a:buFont typeface="Arial" panose="020B0604020202020204" pitchFamily="34" charset="0"/>
              <a:buChar char="•"/>
            </a:pPr>
            <a:r>
              <a:rPr lang="en-US" dirty="0"/>
              <a:t>Whether appointments were legally valid.</a:t>
            </a:r>
          </a:p>
          <a:p>
            <a:pPr>
              <a:lnSpc>
                <a:spcPct val="150000"/>
              </a:lnSpc>
              <a:buNone/>
            </a:pPr>
            <a:r>
              <a:rPr lang="en-US" dirty="0"/>
              <a:t>The Court either:</a:t>
            </a:r>
          </a:p>
          <a:p>
            <a:pPr>
              <a:lnSpc>
                <a:spcPct val="150000"/>
              </a:lnSpc>
              <a:buFont typeface="Arial" panose="020B0604020202020204" pitchFamily="34" charset="0"/>
              <a:buChar char="•"/>
            </a:pPr>
            <a:r>
              <a:rPr lang="en-US" dirty="0"/>
              <a:t>Upheld the recruitment if found valid, or</a:t>
            </a:r>
          </a:p>
          <a:p>
            <a:pPr>
              <a:lnSpc>
                <a:spcPct val="150000"/>
              </a:lnSpc>
              <a:buFont typeface="Arial" panose="020B0604020202020204" pitchFamily="34" charset="0"/>
              <a:buChar char="•"/>
            </a:pPr>
            <a:r>
              <a:rPr lang="en-US" dirty="0"/>
              <a:t>Set aside illegal appointments and directed fresh consideration, depending on facts.</a:t>
            </a:r>
          </a:p>
          <a:p>
            <a:pPr>
              <a:lnSpc>
                <a:spcPct val="150000"/>
              </a:lnSpc>
              <a:buNone/>
            </a:pPr>
            <a:r>
              <a:rPr lang="en-US" dirty="0"/>
              <a:t>(The core reasoning focused on strict compliance with recruitment rules and constitutional principles.)</a:t>
            </a:r>
          </a:p>
        </p:txBody>
      </p:sp>
    </p:spTree>
    <p:extLst>
      <p:ext uri="{BB962C8B-B14F-4D97-AF65-F5344CB8AC3E}">
        <p14:creationId xmlns:p14="http://schemas.microsoft.com/office/powerpoint/2010/main" val="41907386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4DC398-83EF-FBE6-1471-5F313C2F687E}"/>
              </a:ext>
            </a:extLst>
          </p:cNvPr>
          <p:cNvSpPr txBox="1"/>
          <p:nvPr/>
        </p:nvSpPr>
        <p:spPr>
          <a:xfrm>
            <a:off x="1396181" y="1136754"/>
            <a:ext cx="6115664" cy="3792705"/>
          </a:xfrm>
          <a:prstGeom prst="rect">
            <a:avLst/>
          </a:prstGeom>
          <a:noFill/>
        </p:spPr>
        <p:txBody>
          <a:bodyPr wrap="square">
            <a:spAutoFit/>
          </a:bodyPr>
          <a:lstStyle/>
          <a:p>
            <a:pPr>
              <a:lnSpc>
                <a:spcPct val="150000"/>
              </a:lnSpc>
              <a:buNone/>
            </a:pPr>
            <a:r>
              <a:rPr lang="en-US" b="1" dirty="0"/>
              <a:t>6. Importance of the Case</a:t>
            </a:r>
            <a:br>
              <a:rPr lang="en-US" b="1" dirty="0"/>
            </a:br>
            <a:endParaRPr lang="en-US" b="1" dirty="0"/>
          </a:p>
          <a:p>
            <a:pPr>
              <a:lnSpc>
                <a:spcPct val="150000"/>
              </a:lnSpc>
              <a:buNone/>
            </a:pPr>
            <a:r>
              <a:rPr lang="en-US" dirty="0"/>
              <a:t>This case is important because it reinforces:</a:t>
            </a:r>
          </a:p>
          <a:p>
            <a:pPr>
              <a:lnSpc>
                <a:spcPct val="150000"/>
              </a:lnSpc>
              <a:buFont typeface="Arial" panose="020B0604020202020204" pitchFamily="34" charset="0"/>
              <a:buChar char="•"/>
            </a:pPr>
            <a:r>
              <a:rPr lang="en-US" dirty="0"/>
              <a:t> Transparency in public recruitment</a:t>
            </a:r>
          </a:p>
          <a:p>
            <a:pPr>
              <a:lnSpc>
                <a:spcPct val="150000"/>
              </a:lnSpc>
              <a:buFont typeface="Arial" panose="020B0604020202020204" pitchFamily="34" charset="0"/>
              <a:buChar char="•"/>
            </a:pPr>
            <a:r>
              <a:rPr lang="en-US" dirty="0"/>
              <a:t> No relaxation of eligibility without statutory backing</a:t>
            </a:r>
          </a:p>
          <a:p>
            <a:pPr>
              <a:lnSpc>
                <a:spcPct val="150000"/>
              </a:lnSpc>
              <a:buFont typeface="Arial" panose="020B0604020202020204" pitchFamily="34" charset="0"/>
              <a:buChar char="•"/>
            </a:pPr>
            <a:r>
              <a:rPr lang="en-US" dirty="0"/>
              <a:t> Equality in government employment</a:t>
            </a:r>
          </a:p>
          <a:p>
            <a:pPr>
              <a:lnSpc>
                <a:spcPct val="150000"/>
              </a:lnSpc>
              <a:buFont typeface="Arial" panose="020B0604020202020204" pitchFamily="34" charset="0"/>
              <a:buChar char="•"/>
            </a:pPr>
            <a:r>
              <a:rPr lang="en-US" dirty="0"/>
              <a:t> Judicial review over recruitment processes</a:t>
            </a:r>
          </a:p>
          <a:p>
            <a:pPr>
              <a:lnSpc>
                <a:spcPct val="150000"/>
              </a:lnSpc>
              <a:buNone/>
            </a:pPr>
            <a:r>
              <a:rPr lang="en-US" dirty="0"/>
              <a:t>It serves as a guiding precedent in service law matters, especially in cases involving State recruitment authorities.</a:t>
            </a:r>
          </a:p>
        </p:txBody>
      </p:sp>
    </p:spTree>
    <p:extLst>
      <p:ext uri="{BB962C8B-B14F-4D97-AF65-F5344CB8AC3E}">
        <p14:creationId xmlns:p14="http://schemas.microsoft.com/office/powerpoint/2010/main" val="1110627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BAF14-86CA-C267-6B25-1BCBBA2A5547}"/>
              </a:ext>
            </a:extLst>
          </p:cNvPr>
          <p:cNvSpPr>
            <a:spLocks noGrp="1"/>
          </p:cNvSpPr>
          <p:nvPr>
            <p:ph type="title"/>
          </p:nvPr>
        </p:nvSpPr>
        <p:spPr/>
        <p:txBody>
          <a:bodyPr>
            <a:normAutofit fontScale="90000"/>
          </a:bodyPr>
          <a:lstStyle/>
          <a:p>
            <a:r>
              <a:rPr lang="en-US" b="1" dirty="0"/>
              <a:t>Central Board of Secondary Education v. Aditya Bandopadhyay</a:t>
            </a:r>
            <a:br>
              <a:rPr lang="en-US" b="1" dirty="0"/>
            </a:br>
            <a:endParaRPr lang="en-US" dirty="0"/>
          </a:p>
        </p:txBody>
      </p:sp>
      <p:sp>
        <p:nvSpPr>
          <p:cNvPr id="3" name="Content Placeholder 2">
            <a:extLst>
              <a:ext uri="{FF2B5EF4-FFF2-40B4-BE49-F238E27FC236}">
                <a16:creationId xmlns:a16="http://schemas.microsoft.com/office/drawing/2014/main" id="{76C47B21-070A-E282-2FEE-DA69752371BD}"/>
              </a:ext>
            </a:extLst>
          </p:cNvPr>
          <p:cNvSpPr>
            <a:spLocks noGrp="1"/>
          </p:cNvSpPr>
          <p:nvPr>
            <p:ph idx="1"/>
          </p:nvPr>
        </p:nvSpPr>
        <p:spPr/>
        <p:txBody>
          <a:bodyPr>
            <a:normAutofit fontScale="92500" lnSpcReduction="20000"/>
          </a:bodyPr>
          <a:lstStyle/>
          <a:p>
            <a:r>
              <a:rPr lang="en-US" dirty="0"/>
              <a:t>Students who appeared in CBSE examinations applied under the </a:t>
            </a:r>
            <a:r>
              <a:rPr lang="en-US" b="1" dirty="0"/>
              <a:t>Right to Information Act, 2005 (RTI Act)</a:t>
            </a:r>
            <a:r>
              <a:rPr lang="en-US" dirty="0"/>
              <a:t> to obtain copies of their evaluated answer sheets.</a:t>
            </a:r>
          </a:p>
          <a:p>
            <a:r>
              <a:rPr lang="en-US" dirty="0"/>
              <a:t>The </a:t>
            </a:r>
            <a:r>
              <a:rPr lang="en-US" b="1" dirty="0"/>
              <a:t>Central Board of Secondary Education (CBSE)</a:t>
            </a:r>
            <a:r>
              <a:rPr lang="en-US" dirty="0"/>
              <a:t> refused to provide the answer sheets. CBSE argued that:</a:t>
            </a:r>
          </a:p>
          <a:p>
            <a:r>
              <a:rPr lang="en-US" dirty="0"/>
              <a:t>Answer sheets are confidential.</a:t>
            </a:r>
          </a:p>
          <a:p>
            <a:r>
              <a:rPr lang="en-US" dirty="0"/>
              <a:t>Examiners hold them in a fiduciary (trust-based) relationship.</a:t>
            </a:r>
          </a:p>
          <a:p>
            <a:r>
              <a:rPr lang="en-US" dirty="0"/>
              <a:t>Providing copies would disturb the examination system.</a:t>
            </a:r>
          </a:p>
          <a:p>
            <a:r>
              <a:rPr lang="en-US" dirty="0"/>
              <a:t>The matter ultimately reached the Supreme Court.</a:t>
            </a:r>
          </a:p>
          <a:p>
            <a:endParaRPr lang="en-US" dirty="0"/>
          </a:p>
        </p:txBody>
      </p:sp>
    </p:spTree>
    <p:extLst>
      <p:ext uri="{BB962C8B-B14F-4D97-AF65-F5344CB8AC3E}">
        <p14:creationId xmlns:p14="http://schemas.microsoft.com/office/powerpoint/2010/main" val="2616040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3DE0-B785-8586-799C-4AA86DB46FE7}"/>
              </a:ext>
            </a:extLst>
          </p:cNvPr>
          <p:cNvSpPr>
            <a:spLocks noGrp="1"/>
          </p:cNvSpPr>
          <p:nvPr>
            <p:ph type="title"/>
          </p:nvPr>
        </p:nvSpPr>
        <p:spPr/>
        <p:txBody>
          <a:bodyPr/>
          <a:lstStyle/>
          <a:p>
            <a:r>
              <a:rPr lang="en-US" dirty="0"/>
              <a:t>⚖️ (Main Issues) Facts in Issue</a:t>
            </a:r>
          </a:p>
        </p:txBody>
      </p:sp>
      <p:sp>
        <p:nvSpPr>
          <p:cNvPr id="3" name="Content Placeholder 2">
            <a:extLst>
              <a:ext uri="{FF2B5EF4-FFF2-40B4-BE49-F238E27FC236}">
                <a16:creationId xmlns:a16="http://schemas.microsoft.com/office/drawing/2014/main" id="{192D56E0-1402-B9A8-CBCA-2313C9A448EE}"/>
              </a:ext>
            </a:extLst>
          </p:cNvPr>
          <p:cNvSpPr>
            <a:spLocks noGrp="1"/>
          </p:cNvSpPr>
          <p:nvPr>
            <p:ph idx="1"/>
          </p:nvPr>
        </p:nvSpPr>
        <p:spPr/>
        <p:txBody>
          <a:bodyPr/>
          <a:lstStyle/>
          <a:p>
            <a:r>
              <a:rPr lang="en-US" dirty="0"/>
              <a:t>Are evaluated answer sheets “information” under the RTI Act?</a:t>
            </a:r>
          </a:p>
          <a:p>
            <a:r>
              <a:rPr lang="en-US" dirty="0"/>
              <a:t>Can students get certified copies of their answer scripts?</a:t>
            </a:r>
          </a:p>
          <a:p>
            <a:r>
              <a:rPr lang="en-US" dirty="0"/>
              <a:t>Does the fiduciary relationship exemption apply to examiners?</a:t>
            </a:r>
          </a:p>
          <a:p>
            <a:endParaRPr lang="en-US" dirty="0"/>
          </a:p>
        </p:txBody>
      </p:sp>
    </p:spTree>
    <p:extLst>
      <p:ext uri="{BB962C8B-B14F-4D97-AF65-F5344CB8AC3E}">
        <p14:creationId xmlns:p14="http://schemas.microsoft.com/office/powerpoint/2010/main" val="38228701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3ABB8-4AF9-5D84-1478-A0B64AEAEDBD}"/>
              </a:ext>
            </a:extLst>
          </p:cNvPr>
          <p:cNvSpPr>
            <a:spLocks noGrp="1"/>
          </p:cNvSpPr>
          <p:nvPr>
            <p:ph type="title"/>
          </p:nvPr>
        </p:nvSpPr>
        <p:spPr/>
        <p:txBody>
          <a:bodyPr/>
          <a:lstStyle/>
          <a:p>
            <a:r>
              <a:rPr lang="en-US" dirty="0"/>
              <a:t>Supreme Court’s Decision</a:t>
            </a:r>
          </a:p>
        </p:txBody>
      </p:sp>
      <p:sp>
        <p:nvSpPr>
          <p:cNvPr id="3" name="Content Placeholder 2">
            <a:extLst>
              <a:ext uri="{FF2B5EF4-FFF2-40B4-BE49-F238E27FC236}">
                <a16:creationId xmlns:a16="http://schemas.microsoft.com/office/drawing/2014/main" id="{AC666001-86E9-9E8B-0F3E-5E6B6076F12F}"/>
              </a:ext>
            </a:extLst>
          </p:cNvPr>
          <p:cNvSpPr>
            <a:spLocks noGrp="1"/>
          </p:cNvSpPr>
          <p:nvPr>
            <p:ph idx="1"/>
          </p:nvPr>
        </p:nvSpPr>
        <p:spPr/>
        <p:txBody>
          <a:bodyPr>
            <a:normAutofit fontScale="77500" lnSpcReduction="20000"/>
          </a:bodyPr>
          <a:lstStyle/>
          <a:p>
            <a:r>
              <a:rPr lang="en-US" dirty="0"/>
              <a:t>The Supreme Court held:</a:t>
            </a:r>
          </a:p>
          <a:p>
            <a:r>
              <a:rPr lang="en-US" b="1" dirty="0"/>
              <a:t>1. Answer Sheets Are “Information”</a:t>
            </a:r>
          </a:p>
          <a:p>
            <a:r>
              <a:rPr lang="en-US" dirty="0"/>
              <a:t>Evaluated answer scripts fall within the definition of “information” under Section 2(f) of the RTI Act.</a:t>
            </a:r>
          </a:p>
          <a:p>
            <a:r>
              <a:rPr lang="en-US" b="1" dirty="0"/>
              <a:t>2. Students Have the Right to Access</a:t>
            </a:r>
          </a:p>
          <a:p>
            <a:r>
              <a:rPr lang="en-US" dirty="0"/>
              <a:t>Students have the right to inspect and obtain copies of their evaluated answer sheets.</a:t>
            </a:r>
          </a:p>
          <a:p>
            <a:r>
              <a:rPr lang="en-US" b="1" dirty="0"/>
              <a:t>3. No Fiduciary Exemption</a:t>
            </a:r>
          </a:p>
          <a:p>
            <a:r>
              <a:rPr lang="en-US" dirty="0"/>
              <a:t>The Court rejected CBSE’s argument that answer sheets are held in a fiduciary capacity.</a:t>
            </a:r>
            <a:br>
              <a:rPr lang="en-US" dirty="0"/>
            </a:br>
            <a:r>
              <a:rPr lang="en-US" dirty="0"/>
              <a:t>The examiner does not hold the answer sheet for the benefit of the student; it is part of the examination process.</a:t>
            </a:r>
          </a:p>
          <a:p>
            <a:endParaRPr lang="en-US" dirty="0"/>
          </a:p>
        </p:txBody>
      </p:sp>
    </p:spTree>
    <p:extLst>
      <p:ext uri="{BB962C8B-B14F-4D97-AF65-F5344CB8AC3E}">
        <p14:creationId xmlns:p14="http://schemas.microsoft.com/office/powerpoint/2010/main" val="18678970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4EB6B-50E0-469D-7F79-71DFBF7B6276}"/>
              </a:ext>
            </a:extLst>
          </p:cNvPr>
          <p:cNvSpPr>
            <a:spLocks noGrp="1"/>
          </p:cNvSpPr>
          <p:nvPr>
            <p:ph type="title"/>
          </p:nvPr>
        </p:nvSpPr>
        <p:spPr/>
        <p:txBody>
          <a:bodyPr>
            <a:normAutofit fontScale="90000"/>
          </a:bodyPr>
          <a:lstStyle/>
          <a:p>
            <a:r>
              <a:rPr lang="en-US" b="1" dirty="0"/>
              <a:t>Key Observations of the Court</a:t>
            </a:r>
            <a:br>
              <a:rPr lang="en-US" b="1" dirty="0"/>
            </a:br>
            <a:endParaRPr lang="en-US" dirty="0"/>
          </a:p>
        </p:txBody>
      </p:sp>
      <p:sp>
        <p:nvSpPr>
          <p:cNvPr id="3" name="Content Placeholder 2">
            <a:extLst>
              <a:ext uri="{FF2B5EF4-FFF2-40B4-BE49-F238E27FC236}">
                <a16:creationId xmlns:a16="http://schemas.microsoft.com/office/drawing/2014/main" id="{828E4B89-852E-DB0B-0D4A-9D6CF380CEBC}"/>
              </a:ext>
            </a:extLst>
          </p:cNvPr>
          <p:cNvSpPr>
            <a:spLocks noGrp="1"/>
          </p:cNvSpPr>
          <p:nvPr>
            <p:ph idx="1"/>
          </p:nvPr>
        </p:nvSpPr>
        <p:spPr/>
        <p:txBody>
          <a:bodyPr>
            <a:normAutofit/>
          </a:bodyPr>
          <a:lstStyle/>
          <a:p>
            <a:r>
              <a:rPr lang="en-US" dirty="0"/>
              <a:t>Transparency improves fairness in the examination system.</a:t>
            </a:r>
          </a:p>
          <a:p>
            <a:r>
              <a:rPr lang="en-US" dirty="0"/>
              <a:t>Access to answer sheets reduces suspicion and promotes accountability.</a:t>
            </a:r>
          </a:p>
          <a:p>
            <a:r>
              <a:rPr lang="en-US" dirty="0"/>
              <a:t>RTI strengthens democracy and public confidence in public authorities.</a:t>
            </a:r>
          </a:p>
          <a:p>
            <a:r>
              <a:rPr lang="en-US" dirty="0"/>
              <a:t>However, the Court clarified:</a:t>
            </a:r>
          </a:p>
          <a:p>
            <a:r>
              <a:rPr lang="en-US" dirty="0"/>
              <a:t>Moderation methods and internal processes may remain confidential.</a:t>
            </a:r>
          </a:p>
          <a:p>
            <a:r>
              <a:rPr lang="en-US" dirty="0"/>
              <a:t>The right is subject to reasonable conditions under the RTI Act.</a:t>
            </a:r>
          </a:p>
          <a:p>
            <a:endParaRPr lang="en-US" dirty="0"/>
          </a:p>
        </p:txBody>
      </p:sp>
    </p:spTree>
    <p:extLst>
      <p:ext uri="{BB962C8B-B14F-4D97-AF65-F5344CB8AC3E}">
        <p14:creationId xmlns:p14="http://schemas.microsoft.com/office/powerpoint/2010/main" val="6783897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FE426-BB0A-9D4E-1116-A3C48F879108}"/>
              </a:ext>
            </a:extLst>
          </p:cNvPr>
          <p:cNvSpPr>
            <a:spLocks noGrp="1"/>
          </p:cNvSpPr>
          <p:nvPr>
            <p:ph type="title"/>
          </p:nvPr>
        </p:nvSpPr>
        <p:spPr/>
        <p:txBody>
          <a:bodyPr/>
          <a:lstStyle/>
          <a:p>
            <a:r>
              <a:rPr lang="en-US" dirty="0"/>
              <a:t>Final Outcome</a:t>
            </a:r>
          </a:p>
        </p:txBody>
      </p:sp>
      <p:sp>
        <p:nvSpPr>
          <p:cNvPr id="3" name="Content Placeholder 2">
            <a:extLst>
              <a:ext uri="{FF2B5EF4-FFF2-40B4-BE49-F238E27FC236}">
                <a16:creationId xmlns:a16="http://schemas.microsoft.com/office/drawing/2014/main" id="{179F2CCF-57C6-71FD-C994-88213E8D5081}"/>
              </a:ext>
            </a:extLst>
          </p:cNvPr>
          <p:cNvSpPr>
            <a:spLocks noGrp="1"/>
          </p:cNvSpPr>
          <p:nvPr>
            <p:ph idx="1"/>
          </p:nvPr>
        </p:nvSpPr>
        <p:spPr/>
        <p:txBody>
          <a:bodyPr>
            <a:normAutofit fontScale="92500" lnSpcReduction="20000"/>
          </a:bodyPr>
          <a:lstStyle/>
          <a:p>
            <a:r>
              <a:rPr lang="en-US" dirty="0"/>
              <a:t>The Supreme Court directed that:</a:t>
            </a:r>
          </a:p>
          <a:p>
            <a:r>
              <a:rPr lang="en-US" dirty="0"/>
              <a:t>Students can seek copies of evaluated answer sheets under the RTI Act.</a:t>
            </a:r>
          </a:p>
          <a:p>
            <a:r>
              <a:rPr lang="en-US" dirty="0"/>
              <a:t>CBSE must provide them upon request, subject to RTI rules.</a:t>
            </a:r>
          </a:p>
          <a:p>
            <a:r>
              <a:rPr lang="en-US" b="1" dirty="0"/>
              <a:t>Importance of the Judgment</a:t>
            </a:r>
          </a:p>
          <a:p>
            <a:r>
              <a:rPr lang="en-US" dirty="0"/>
              <a:t>This case is important because it:</a:t>
            </a:r>
          </a:p>
          <a:p>
            <a:r>
              <a:rPr lang="en-US" dirty="0"/>
              <a:t>Strengthened transparency in public examinations.</a:t>
            </a:r>
          </a:p>
          <a:p>
            <a:r>
              <a:rPr lang="en-US" dirty="0"/>
              <a:t>Expanded the scope of the RTI Act.</a:t>
            </a:r>
          </a:p>
          <a:p>
            <a:r>
              <a:rPr lang="en-US" dirty="0"/>
              <a:t>Empowered students across India.</a:t>
            </a:r>
          </a:p>
          <a:p>
            <a:endParaRPr lang="en-US" dirty="0"/>
          </a:p>
        </p:txBody>
      </p:sp>
    </p:spTree>
    <p:extLst>
      <p:ext uri="{BB962C8B-B14F-4D97-AF65-F5344CB8AC3E}">
        <p14:creationId xmlns:p14="http://schemas.microsoft.com/office/powerpoint/2010/main" val="5793195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75BCB-902C-BFEE-9495-406A567F02FA}"/>
              </a:ext>
            </a:extLst>
          </p:cNvPr>
          <p:cNvSpPr>
            <a:spLocks noGrp="1"/>
          </p:cNvSpPr>
          <p:nvPr>
            <p:ph type="title"/>
          </p:nvPr>
        </p:nvSpPr>
        <p:spPr/>
        <p:txBody>
          <a:bodyPr>
            <a:normAutofit fontScale="90000"/>
          </a:bodyPr>
          <a:lstStyle/>
          <a:p>
            <a:r>
              <a:rPr lang="en-US" dirty="0"/>
              <a:t>Multiple Petitioners vs. State of Bihar &amp; Others</a:t>
            </a:r>
          </a:p>
        </p:txBody>
      </p:sp>
      <p:sp>
        <p:nvSpPr>
          <p:cNvPr id="4" name="Rectangle 1">
            <a:extLst>
              <a:ext uri="{FF2B5EF4-FFF2-40B4-BE49-F238E27FC236}">
                <a16:creationId xmlns:a16="http://schemas.microsoft.com/office/drawing/2014/main" id="{43439574-2FC6-1B71-FFD2-D10635458A2A}"/>
              </a:ext>
            </a:extLst>
          </p:cNvPr>
          <p:cNvSpPr>
            <a:spLocks noGrp="1" noChangeArrowheads="1"/>
          </p:cNvSpPr>
          <p:nvPr>
            <p:ph idx="1"/>
          </p:nvPr>
        </p:nvSpPr>
        <p:spPr bwMode="auto">
          <a:xfrm>
            <a:off x="1295401" y="2431296"/>
            <a:ext cx="9372599" cy="357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Sylfaen" panose="010A0502050306030303" pitchFamily="18" charset="0"/>
              </a:rPr>
              <a:t>The Bihar Public Service Commission (BPSC) conducted the </a:t>
            </a:r>
            <a:r>
              <a:rPr kumimoji="0" lang="en-US" altLang="en-US" sz="1600" b="1" i="0" u="none" strike="noStrike" cap="none" normalizeH="0" baseline="0" dirty="0">
                <a:ln>
                  <a:noFill/>
                </a:ln>
                <a:solidFill>
                  <a:schemeClr val="tx1"/>
                </a:solidFill>
                <a:effectLst/>
                <a:latin typeface="Sylfaen" panose="010A0502050306030303" pitchFamily="18" charset="0"/>
              </a:rPr>
              <a:t>67th Combined Preliminary Competitive Re-Examination</a:t>
            </a:r>
            <a:r>
              <a:rPr kumimoji="0" lang="en-US" altLang="en-US" sz="1600" b="0" i="0" u="none" strike="noStrike" cap="none" normalizeH="0" baseline="0" dirty="0">
                <a:ln>
                  <a:noFill/>
                </a:ln>
                <a:solidFill>
                  <a:schemeClr val="tx1"/>
                </a:solidFill>
                <a:effectLst/>
                <a:latin typeface="Sylfaen" panose="010A0502050306030303" pitchFamily="18" charset="0"/>
              </a:rPr>
              <a:t> on 30 September 2022.</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Sylfaen" panose="010A0502050306030303" pitchFamily="18" charset="0"/>
              </a:rPr>
              <a:t>A </a:t>
            </a:r>
            <a:r>
              <a:rPr kumimoji="0" lang="en-US" altLang="en-US" sz="1600" b="1" i="0" u="none" strike="noStrike" cap="none" normalizeH="0" baseline="0" dirty="0">
                <a:ln>
                  <a:noFill/>
                </a:ln>
                <a:solidFill>
                  <a:schemeClr val="tx1"/>
                </a:solidFill>
                <a:effectLst/>
                <a:latin typeface="Sylfaen" panose="010A0502050306030303" pitchFamily="18" charset="0"/>
              </a:rPr>
              <a:t>provisional answer key</a:t>
            </a:r>
            <a:r>
              <a:rPr kumimoji="0" lang="en-US" altLang="en-US" sz="1600" b="0" i="0" u="none" strike="noStrike" cap="none" normalizeH="0" baseline="0" dirty="0">
                <a:ln>
                  <a:noFill/>
                </a:ln>
                <a:solidFill>
                  <a:schemeClr val="tx1"/>
                </a:solidFill>
                <a:effectLst/>
                <a:latin typeface="Sylfaen" panose="010A0502050306030303" pitchFamily="18" charset="0"/>
              </a:rPr>
              <a:t> was published, and objections were invited till 12 October 2022.</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Sylfaen" panose="010A0502050306030303" pitchFamily="18" charset="0"/>
              </a:rPr>
              <a:t>The petitioners did </a:t>
            </a:r>
            <a:r>
              <a:rPr kumimoji="0" lang="en-US" altLang="en-US" sz="1600" b="1" i="0" u="none" strike="noStrike" cap="none" normalizeH="0" baseline="0" dirty="0">
                <a:ln>
                  <a:noFill/>
                </a:ln>
                <a:solidFill>
                  <a:schemeClr val="tx1"/>
                </a:solidFill>
                <a:effectLst/>
                <a:latin typeface="Sylfaen" panose="010A0502050306030303" pitchFamily="18" charset="0"/>
              </a:rPr>
              <a:t>not file objections within the prescribed time</a:t>
            </a:r>
            <a:r>
              <a:rPr kumimoji="0" lang="en-US" altLang="en-US" sz="1600" b="0" i="0" u="none" strike="noStrike" cap="none" normalizeH="0" baseline="0" dirty="0">
                <a:ln>
                  <a:noFill/>
                </a:ln>
                <a:solidFill>
                  <a:schemeClr val="tx1"/>
                </a:solidFill>
                <a:effectLst/>
                <a:latin typeface="Sylfaen" panose="010A0502050306030303"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Sylfaen" panose="010A0502050306030303" pitchFamily="18" charset="0"/>
              </a:rPr>
              <a:t>After considering objections from other candidates, BPSC published the </a:t>
            </a:r>
            <a:r>
              <a:rPr kumimoji="0" lang="en-US" altLang="en-US" sz="1600" b="1" i="0" u="none" strike="noStrike" cap="none" normalizeH="0" baseline="0" dirty="0">
                <a:ln>
                  <a:noFill/>
                </a:ln>
                <a:solidFill>
                  <a:schemeClr val="tx1"/>
                </a:solidFill>
                <a:effectLst/>
                <a:latin typeface="Sylfaen" panose="010A0502050306030303" pitchFamily="18" charset="0"/>
              </a:rPr>
              <a:t>final answer key and results</a:t>
            </a:r>
            <a:r>
              <a:rPr kumimoji="0" lang="en-US" altLang="en-US" sz="1600" b="0" i="0" u="none" strike="noStrike" cap="none" normalizeH="0" baseline="0" dirty="0">
                <a:ln>
                  <a:noFill/>
                </a:ln>
                <a:solidFill>
                  <a:schemeClr val="tx1"/>
                </a:solidFill>
                <a:effectLst/>
                <a:latin typeface="Sylfaen" panose="010A0502050306030303" pitchFamily="18" charset="0"/>
              </a:rPr>
              <a:t> on 17 November 2022.</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Sylfaen" panose="010A0502050306030303" pitchFamily="18" charset="0"/>
              </a:rPr>
              <a:t>Later, an </a:t>
            </a:r>
            <a:r>
              <a:rPr kumimoji="0" lang="en-US" altLang="en-US" sz="1600" b="1" i="0" u="none" strike="noStrike" cap="none" normalizeH="0" baseline="0" dirty="0">
                <a:ln>
                  <a:noFill/>
                </a:ln>
                <a:solidFill>
                  <a:schemeClr val="tx1"/>
                </a:solidFill>
                <a:effectLst/>
                <a:latin typeface="Sylfaen" panose="010A0502050306030303" pitchFamily="18" charset="0"/>
              </a:rPr>
              <a:t>additional result</a:t>
            </a:r>
            <a:r>
              <a:rPr kumimoji="0" lang="en-US" altLang="en-US" sz="1600" b="0" i="0" u="none" strike="noStrike" cap="none" normalizeH="0" baseline="0" dirty="0">
                <a:ln>
                  <a:noFill/>
                </a:ln>
                <a:solidFill>
                  <a:schemeClr val="tx1"/>
                </a:solidFill>
                <a:effectLst/>
                <a:latin typeface="Sylfaen" panose="010A0502050306030303" pitchFamily="18" charset="0"/>
              </a:rPr>
              <a:t> (26 November 2022) included 15 more candidates due to correction of a translation discrepancy in one question.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Sylfaen" panose="010A0502050306030303" pitchFamily="18" charset="0"/>
              </a:rPr>
              <a:t>The petitioners, who failed in the exam, challenged: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Sylfaen" panose="010A0502050306030303" pitchFamily="18" charset="0"/>
              </a:rPr>
              <a:t>The correctness of 10 answers in the D-series question booklet.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Sylfaen" panose="010A0502050306030303" pitchFamily="18" charset="0"/>
              </a:rPr>
              <a:t>The final answer key.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Sylfaen" panose="010A0502050306030303" pitchFamily="18" charset="0"/>
              </a:rPr>
              <a:t>The addition of 15 candidates.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Sylfaen" panose="010A0502050306030303" pitchFamily="18" charset="0"/>
              </a:rPr>
              <a:t>They sought re-evaluation by a fresh expert committee.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024661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2E5C3-7B27-59A1-0541-55C04F24CA7F}"/>
              </a:ext>
            </a:extLst>
          </p:cNvPr>
          <p:cNvSpPr>
            <a:spLocks noGrp="1"/>
          </p:cNvSpPr>
          <p:nvPr>
            <p:ph type="title"/>
          </p:nvPr>
        </p:nvSpPr>
        <p:spPr/>
        <p:txBody>
          <a:bodyPr>
            <a:normAutofit fontScale="90000"/>
          </a:bodyPr>
          <a:lstStyle/>
          <a:p>
            <a:br>
              <a:rPr lang="en-US" dirty="0"/>
            </a:br>
            <a:br>
              <a:rPr lang="en-US" dirty="0"/>
            </a:br>
            <a:r>
              <a:rPr lang="en-US" b="1" dirty="0"/>
              <a:t>Issues Before the Court</a:t>
            </a:r>
            <a:br>
              <a:rPr lang="en-US" b="1" dirty="0"/>
            </a:br>
            <a:endParaRPr lang="en-US" dirty="0"/>
          </a:p>
        </p:txBody>
      </p:sp>
      <p:sp>
        <p:nvSpPr>
          <p:cNvPr id="3" name="Content Placeholder 2">
            <a:extLst>
              <a:ext uri="{FF2B5EF4-FFF2-40B4-BE49-F238E27FC236}">
                <a16:creationId xmlns:a16="http://schemas.microsoft.com/office/drawing/2014/main" id="{09938FC0-84AD-4C5D-84C6-6FCB92A40821}"/>
              </a:ext>
            </a:extLst>
          </p:cNvPr>
          <p:cNvSpPr>
            <a:spLocks noGrp="1"/>
          </p:cNvSpPr>
          <p:nvPr>
            <p:ph idx="1"/>
          </p:nvPr>
        </p:nvSpPr>
        <p:spPr/>
        <p:txBody>
          <a:bodyPr/>
          <a:lstStyle/>
          <a:p>
            <a:r>
              <a:rPr lang="en-US" dirty="0"/>
              <a:t>Can candidates challenge the final answer key after not filing objections within the stipulated time?</a:t>
            </a:r>
          </a:p>
          <a:p>
            <a:r>
              <a:rPr lang="en-US" dirty="0"/>
              <a:t>Can the Court order re-evaluation of answer sheets or review the answer key?</a:t>
            </a:r>
          </a:p>
          <a:p>
            <a:r>
              <a:rPr lang="en-US" dirty="0"/>
              <a:t>Was the addition of 15 candidates in the supplementary result valid?</a:t>
            </a:r>
          </a:p>
          <a:p>
            <a:r>
              <a:rPr lang="en-US" dirty="0"/>
              <a:t>Was the petitioner in CWJC 17806/2022 entitled to relief?</a:t>
            </a:r>
          </a:p>
          <a:p>
            <a:endParaRPr lang="en-US" dirty="0"/>
          </a:p>
        </p:txBody>
      </p:sp>
    </p:spTree>
    <p:extLst>
      <p:ext uri="{BB962C8B-B14F-4D97-AF65-F5344CB8AC3E}">
        <p14:creationId xmlns:p14="http://schemas.microsoft.com/office/powerpoint/2010/main" val="5637036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F3CEE-334C-7627-F177-CB87889CFBF8}"/>
              </a:ext>
            </a:extLst>
          </p:cNvPr>
          <p:cNvSpPr>
            <a:spLocks noGrp="1"/>
          </p:cNvSpPr>
          <p:nvPr>
            <p:ph type="title"/>
          </p:nvPr>
        </p:nvSpPr>
        <p:spPr/>
        <p:txBody>
          <a:bodyPr/>
          <a:lstStyle/>
          <a:p>
            <a:r>
              <a:rPr lang="en-US" dirty="0"/>
              <a:t>Arguments</a:t>
            </a:r>
          </a:p>
        </p:txBody>
      </p:sp>
      <p:sp>
        <p:nvSpPr>
          <p:cNvPr id="3" name="Content Placeholder 2">
            <a:extLst>
              <a:ext uri="{FF2B5EF4-FFF2-40B4-BE49-F238E27FC236}">
                <a16:creationId xmlns:a16="http://schemas.microsoft.com/office/drawing/2014/main" id="{1DED9F1C-F8B8-DD52-C746-3814531830C3}"/>
              </a:ext>
            </a:extLst>
          </p:cNvPr>
          <p:cNvSpPr>
            <a:spLocks noGrp="1"/>
          </p:cNvSpPr>
          <p:nvPr>
            <p:ph idx="1"/>
          </p:nvPr>
        </p:nvSpPr>
        <p:spPr/>
        <p:txBody>
          <a:bodyPr>
            <a:normAutofit fontScale="70000" lnSpcReduction="20000"/>
          </a:bodyPr>
          <a:lstStyle/>
          <a:p>
            <a:r>
              <a:rPr lang="en-US" b="1" dirty="0"/>
              <a:t>Petitioners</a:t>
            </a:r>
          </a:p>
          <a:p>
            <a:r>
              <a:rPr lang="en-US" dirty="0"/>
              <a:t>The final answer key had incorrect answers.</a:t>
            </a:r>
          </a:p>
          <a:p>
            <a:r>
              <a:rPr lang="en-US" dirty="0"/>
              <a:t>A fresh expert committee should re-evaluate the disputed questions.</a:t>
            </a:r>
          </a:p>
          <a:p>
            <a:r>
              <a:rPr lang="en-US" dirty="0"/>
              <a:t>The result should be revised accordingly.</a:t>
            </a:r>
          </a:p>
          <a:p>
            <a:r>
              <a:rPr lang="en-US" b="1" dirty="0"/>
              <a:t>Respondents (State &amp; BPSC)</a:t>
            </a:r>
          </a:p>
          <a:p>
            <a:r>
              <a:rPr lang="en-US" dirty="0"/>
              <a:t>Petitioners did not object within the permitted time.</a:t>
            </a:r>
          </a:p>
          <a:p>
            <a:r>
              <a:rPr lang="en-US" dirty="0"/>
              <a:t>They cannot challenge the process after participating and failing.</a:t>
            </a:r>
          </a:p>
          <a:p>
            <a:r>
              <a:rPr lang="en-US" dirty="0"/>
              <a:t>The Commission followed due process.</a:t>
            </a:r>
          </a:p>
          <a:p>
            <a:r>
              <a:rPr lang="en-US" dirty="0"/>
              <a:t>Objections (where filed) lacked authentic supporting material.</a:t>
            </a:r>
          </a:p>
          <a:p>
            <a:endParaRPr lang="en-US" dirty="0"/>
          </a:p>
        </p:txBody>
      </p:sp>
    </p:spTree>
    <p:extLst>
      <p:ext uri="{BB962C8B-B14F-4D97-AF65-F5344CB8AC3E}">
        <p14:creationId xmlns:p14="http://schemas.microsoft.com/office/powerpoint/2010/main" val="14293930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24D4B-C002-E489-5FDD-5572086804A9}"/>
              </a:ext>
            </a:extLst>
          </p:cNvPr>
          <p:cNvSpPr>
            <a:spLocks noGrp="1"/>
          </p:cNvSpPr>
          <p:nvPr>
            <p:ph type="title"/>
          </p:nvPr>
        </p:nvSpPr>
        <p:spPr/>
        <p:txBody>
          <a:bodyPr/>
          <a:lstStyle/>
          <a:p>
            <a:r>
              <a:rPr lang="en-US" dirty="0"/>
              <a:t>Court’s Decision</a:t>
            </a:r>
          </a:p>
        </p:txBody>
      </p:sp>
      <p:sp>
        <p:nvSpPr>
          <p:cNvPr id="3" name="Content Placeholder 2">
            <a:extLst>
              <a:ext uri="{FF2B5EF4-FFF2-40B4-BE49-F238E27FC236}">
                <a16:creationId xmlns:a16="http://schemas.microsoft.com/office/drawing/2014/main" id="{D613C653-6ED0-96CF-6785-61AA0C4EB1DA}"/>
              </a:ext>
            </a:extLst>
          </p:cNvPr>
          <p:cNvSpPr>
            <a:spLocks noGrp="1"/>
          </p:cNvSpPr>
          <p:nvPr>
            <p:ph idx="1"/>
          </p:nvPr>
        </p:nvSpPr>
        <p:spPr/>
        <p:txBody>
          <a:bodyPr>
            <a:normAutofit fontScale="62500" lnSpcReduction="20000"/>
          </a:bodyPr>
          <a:lstStyle/>
          <a:p>
            <a:r>
              <a:rPr lang="en-US" b="1" dirty="0"/>
              <a:t>Issue 1: Late Challenge to Answer Key</a:t>
            </a:r>
          </a:p>
          <a:p>
            <a:r>
              <a:rPr lang="en-US" dirty="0"/>
              <a:t>❌ </a:t>
            </a:r>
            <a:r>
              <a:rPr lang="en-US" b="1" dirty="0"/>
              <a:t>Not Allowed</a:t>
            </a:r>
            <a:br>
              <a:rPr lang="en-US" dirty="0"/>
            </a:br>
            <a:r>
              <a:rPr lang="en-US" dirty="0"/>
              <a:t>The Court held that candidates who did not object within the prescribed time cannot challenge the process after failing.</a:t>
            </a:r>
          </a:p>
          <a:p>
            <a:r>
              <a:rPr lang="en-US" b="1" dirty="0"/>
              <a:t>Issue 2: Judicial Review of Answer Keys</a:t>
            </a:r>
          </a:p>
          <a:p>
            <a:r>
              <a:rPr lang="en-US" dirty="0"/>
              <a:t>❌ </a:t>
            </a:r>
            <a:r>
              <a:rPr lang="en-US" b="1" dirty="0"/>
              <a:t>Limited Scope of Interference</a:t>
            </a:r>
            <a:br>
              <a:rPr lang="en-US" dirty="0"/>
            </a:br>
            <a:r>
              <a:rPr lang="en-US" dirty="0"/>
              <a:t>The Court relied on:</a:t>
            </a:r>
          </a:p>
          <a:p>
            <a:r>
              <a:rPr lang="en-US" dirty="0"/>
              <a:t>Ran Vijay Singh v. State of Uttar Pradesh</a:t>
            </a:r>
          </a:p>
          <a:p>
            <a:r>
              <a:rPr lang="en-US" dirty="0"/>
              <a:t>Uttar Pradesh Public Service Commission v. Rahul Singh</a:t>
            </a:r>
          </a:p>
          <a:p>
            <a:r>
              <a:rPr lang="en-US" dirty="0"/>
              <a:t>It reiterated that:</a:t>
            </a:r>
          </a:p>
          <a:p>
            <a:r>
              <a:rPr lang="en-US" dirty="0"/>
              <a:t>Courts should not interfere with answer keys unless there is a </a:t>
            </a:r>
            <a:r>
              <a:rPr lang="en-US" b="1" dirty="0"/>
              <a:t>clear, demonstrable, and material error</a:t>
            </a:r>
            <a:r>
              <a:rPr lang="en-US" dirty="0"/>
              <a:t>.</a:t>
            </a:r>
          </a:p>
          <a:p>
            <a:r>
              <a:rPr lang="en-US" dirty="0"/>
              <a:t>Academic matters should be left to experts.</a:t>
            </a:r>
          </a:p>
          <a:p>
            <a:endParaRPr lang="en-US" dirty="0"/>
          </a:p>
        </p:txBody>
      </p:sp>
    </p:spTree>
    <p:extLst>
      <p:ext uri="{BB962C8B-B14F-4D97-AF65-F5344CB8AC3E}">
        <p14:creationId xmlns:p14="http://schemas.microsoft.com/office/powerpoint/2010/main" val="10416327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79FBE-3CFB-617F-90A3-B57396532E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ED2640-53FE-76F4-CB96-4188B0453AD4}"/>
              </a:ext>
            </a:extLst>
          </p:cNvPr>
          <p:cNvSpPr>
            <a:spLocks noGrp="1"/>
          </p:cNvSpPr>
          <p:nvPr>
            <p:ph idx="1"/>
          </p:nvPr>
        </p:nvSpPr>
        <p:spPr/>
        <p:txBody>
          <a:bodyPr>
            <a:normAutofit fontScale="70000" lnSpcReduction="20000"/>
          </a:bodyPr>
          <a:lstStyle/>
          <a:p>
            <a:r>
              <a:rPr lang="en-US" b="1" dirty="0"/>
              <a:t>Issue 3: Addition of 15 Candidates</a:t>
            </a:r>
          </a:p>
          <a:p>
            <a:r>
              <a:rPr lang="en-US" dirty="0"/>
              <a:t>✅ </a:t>
            </a:r>
            <a:r>
              <a:rPr lang="en-US" b="1" dirty="0"/>
              <a:t>Valid</a:t>
            </a:r>
            <a:endParaRPr lang="en-US" dirty="0"/>
          </a:p>
          <a:p>
            <a:r>
              <a:rPr lang="en-US" dirty="0"/>
              <a:t>The additional candidates were included after correcting a translation discrepancy.</a:t>
            </a:r>
          </a:p>
          <a:p>
            <a:r>
              <a:rPr lang="en-US" dirty="0"/>
              <a:t>The cut-off marks remained unchanged.</a:t>
            </a:r>
          </a:p>
          <a:p>
            <a:r>
              <a:rPr lang="en-US" dirty="0"/>
              <a:t>No candidate was displaced.</a:t>
            </a:r>
          </a:p>
          <a:p>
            <a:r>
              <a:rPr lang="en-US" b="1" dirty="0"/>
              <a:t>Issue 4: Second Petitioner’s Objections</a:t>
            </a:r>
          </a:p>
          <a:p>
            <a:r>
              <a:rPr lang="en-US" dirty="0"/>
              <a:t>❌ </a:t>
            </a:r>
            <a:r>
              <a:rPr lang="en-US" b="1" dirty="0"/>
              <a:t>Rejected</a:t>
            </a:r>
            <a:endParaRPr lang="en-US" dirty="0"/>
          </a:p>
          <a:p>
            <a:r>
              <a:rPr lang="en-US" dirty="0"/>
              <a:t>Though objections were filed in time, they lacked authentic academic or official sources.</a:t>
            </a:r>
          </a:p>
          <a:p>
            <a:r>
              <a:rPr lang="en-US" dirty="0"/>
              <a:t>Mere reliance on Google or reference books was insufficient.</a:t>
            </a:r>
          </a:p>
          <a:p>
            <a:endParaRPr lang="en-US" dirty="0"/>
          </a:p>
        </p:txBody>
      </p:sp>
    </p:spTree>
    <p:extLst>
      <p:ext uri="{BB962C8B-B14F-4D97-AF65-F5344CB8AC3E}">
        <p14:creationId xmlns:p14="http://schemas.microsoft.com/office/powerpoint/2010/main" val="903650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A851A-A23C-609D-B336-B615E704CE42}"/>
              </a:ext>
            </a:extLst>
          </p:cNvPr>
          <p:cNvSpPr>
            <a:spLocks noGrp="1"/>
          </p:cNvSpPr>
          <p:nvPr>
            <p:ph type="title"/>
          </p:nvPr>
        </p:nvSpPr>
        <p:spPr/>
        <p:txBody>
          <a:bodyPr/>
          <a:lstStyle/>
          <a:p>
            <a:r>
              <a:rPr lang="en-US" dirty="0"/>
              <a:t>Final Outcome</a:t>
            </a:r>
          </a:p>
        </p:txBody>
      </p:sp>
      <p:sp>
        <p:nvSpPr>
          <p:cNvPr id="3" name="Content Placeholder 2">
            <a:extLst>
              <a:ext uri="{FF2B5EF4-FFF2-40B4-BE49-F238E27FC236}">
                <a16:creationId xmlns:a16="http://schemas.microsoft.com/office/drawing/2014/main" id="{F58737E0-A46D-6705-58D5-1D3CA9EF0DAB}"/>
              </a:ext>
            </a:extLst>
          </p:cNvPr>
          <p:cNvSpPr>
            <a:spLocks noGrp="1"/>
          </p:cNvSpPr>
          <p:nvPr>
            <p:ph idx="1"/>
          </p:nvPr>
        </p:nvSpPr>
        <p:spPr/>
        <p:txBody>
          <a:bodyPr>
            <a:normAutofit fontScale="85000" lnSpcReduction="20000"/>
          </a:bodyPr>
          <a:lstStyle/>
          <a:p>
            <a:r>
              <a:rPr lang="en-US" dirty="0"/>
              <a:t>Both writ petitions were </a:t>
            </a:r>
            <a:r>
              <a:rPr lang="en-US" b="1" dirty="0"/>
              <a:t>dismissed</a:t>
            </a:r>
            <a:r>
              <a:rPr lang="en-US" dirty="0"/>
              <a:t>.</a:t>
            </a:r>
            <a:br>
              <a:rPr lang="en-US" dirty="0"/>
            </a:br>
            <a:r>
              <a:rPr lang="en-US" dirty="0"/>
              <a:t>The Court found </a:t>
            </a:r>
            <a:r>
              <a:rPr lang="en-US" b="1" dirty="0"/>
              <a:t>no illegality, arbitrariness, or procedural flaw</a:t>
            </a:r>
            <a:r>
              <a:rPr lang="en-US" dirty="0"/>
              <a:t> in BPSC’s actions.</a:t>
            </a:r>
          </a:p>
          <a:p>
            <a:r>
              <a:rPr lang="en-US" b="1" dirty="0"/>
              <a:t>Legal Principles Reinforced</a:t>
            </a:r>
          </a:p>
          <a:p>
            <a:r>
              <a:rPr lang="en-US" b="1" dirty="0"/>
              <a:t>Doctrine of Estoppel in Competitive Exams</a:t>
            </a:r>
            <a:r>
              <a:rPr lang="en-US" dirty="0"/>
              <a:t> – A candidate who participates and fails cannot challenge the process later.</a:t>
            </a:r>
          </a:p>
          <a:p>
            <a:r>
              <a:rPr lang="en-US" b="1" dirty="0"/>
              <a:t>Presumption of Correctness of Answer Key</a:t>
            </a:r>
            <a:r>
              <a:rPr lang="en-US" dirty="0"/>
              <a:t> – Final answer keys prepared by experts are presumed correct.</a:t>
            </a:r>
          </a:p>
          <a:p>
            <a:r>
              <a:rPr lang="en-US" b="1" dirty="0"/>
              <a:t>Limited Judicial Review in Academic Matters</a:t>
            </a:r>
            <a:r>
              <a:rPr lang="en-US" dirty="0"/>
              <a:t>.</a:t>
            </a:r>
          </a:p>
          <a:p>
            <a:r>
              <a:rPr lang="en-US" b="1" dirty="0"/>
              <a:t>Administrative Finality and Stability in Recruitment Processes</a:t>
            </a:r>
            <a:r>
              <a:rPr lang="en-US" dirty="0"/>
              <a:t>.</a:t>
            </a:r>
          </a:p>
          <a:p>
            <a:endParaRPr lang="en-US" dirty="0"/>
          </a:p>
        </p:txBody>
      </p:sp>
    </p:spTree>
    <p:extLst>
      <p:ext uri="{BB962C8B-B14F-4D97-AF65-F5344CB8AC3E}">
        <p14:creationId xmlns:p14="http://schemas.microsoft.com/office/powerpoint/2010/main" val="26623383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1310-46F1-9D3E-B67A-F73D1E579D72}"/>
              </a:ext>
            </a:extLst>
          </p:cNvPr>
          <p:cNvSpPr>
            <a:spLocks noGrp="1"/>
          </p:cNvSpPr>
          <p:nvPr>
            <p:ph type="title"/>
          </p:nvPr>
        </p:nvSpPr>
        <p:spPr/>
        <p:txBody>
          <a:bodyPr/>
          <a:lstStyle/>
          <a:p>
            <a:r>
              <a:rPr lang="en-US" dirty="0"/>
              <a:t>Significance of the Judgment</a:t>
            </a:r>
          </a:p>
        </p:txBody>
      </p:sp>
      <p:sp>
        <p:nvSpPr>
          <p:cNvPr id="3" name="Content Placeholder 2">
            <a:extLst>
              <a:ext uri="{FF2B5EF4-FFF2-40B4-BE49-F238E27FC236}">
                <a16:creationId xmlns:a16="http://schemas.microsoft.com/office/drawing/2014/main" id="{B89AA6F2-450B-A30D-AE69-144C5CB83086}"/>
              </a:ext>
            </a:extLst>
          </p:cNvPr>
          <p:cNvSpPr>
            <a:spLocks noGrp="1"/>
          </p:cNvSpPr>
          <p:nvPr>
            <p:ph idx="1"/>
          </p:nvPr>
        </p:nvSpPr>
        <p:spPr/>
        <p:txBody>
          <a:bodyPr/>
          <a:lstStyle/>
          <a:p>
            <a:r>
              <a:rPr lang="en-US" dirty="0"/>
              <a:t>Strengthens autonomy of examination bodies like BPSC.</a:t>
            </a:r>
          </a:p>
          <a:p>
            <a:r>
              <a:rPr lang="en-US" dirty="0"/>
              <a:t>Prevents endless litigation over answer keys.</a:t>
            </a:r>
          </a:p>
          <a:p>
            <a:r>
              <a:rPr lang="en-US" dirty="0"/>
              <a:t>Emphasizes timely objections.</a:t>
            </a:r>
          </a:p>
          <a:p>
            <a:r>
              <a:rPr lang="en-US" dirty="0"/>
              <a:t>Protects fairness and stability in public recruitment.</a:t>
            </a:r>
          </a:p>
          <a:p>
            <a:endParaRPr lang="en-US" dirty="0"/>
          </a:p>
        </p:txBody>
      </p:sp>
    </p:spTree>
    <p:extLst>
      <p:ext uri="{BB962C8B-B14F-4D97-AF65-F5344CB8AC3E}">
        <p14:creationId xmlns:p14="http://schemas.microsoft.com/office/powerpoint/2010/main" val="8078386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A84E-83B1-7C2C-2E27-B1F060144A4C}"/>
              </a:ext>
            </a:extLst>
          </p:cNvPr>
          <p:cNvSpPr>
            <a:spLocks noGrp="1"/>
          </p:cNvSpPr>
          <p:nvPr>
            <p:ph type="title"/>
          </p:nvPr>
        </p:nvSpPr>
        <p:spPr/>
        <p:txBody>
          <a:bodyPr>
            <a:normAutofit/>
          </a:bodyPr>
          <a:lstStyle/>
          <a:p>
            <a:r>
              <a:rPr lang="en-US" dirty="0"/>
              <a:t>Ran Vijay Singh v. State of Uttar Pradesh</a:t>
            </a:r>
          </a:p>
        </p:txBody>
      </p:sp>
      <p:sp>
        <p:nvSpPr>
          <p:cNvPr id="3" name="Content Placeholder 2">
            <a:extLst>
              <a:ext uri="{FF2B5EF4-FFF2-40B4-BE49-F238E27FC236}">
                <a16:creationId xmlns:a16="http://schemas.microsoft.com/office/drawing/2014/main" id="{E22D4809-9598-BEC3-F21C-5979A7AE3B41}"/>
              </a:ext>
            </a:extLst>
          </p:cNvPr>
          <p:cNvSpPr>
            <a:spLocks noGrp="1"/>
          </p:cNvSpPr>
          <p:nvPr>
            <p:ph idx="1"/>
          </p:nvPr>
        </p:nvSpPr>
        <p:spPr/>
        <p:txBody>
          <a:bodyPr>
            <a:normAutofit lnSpcReduction="10000"/>
          </a:bodyPr>
          <a:lstStyle/>
          <a:p>
            <a:r>
              <a:rPr lang="en-US" dirty="0"/>
              <a:t>This case was about </a:t>
            </a:r>
            <a:r>
              <a:rPr lang="en-US" b="1" dirty="0"/>
              <a:t>recruitment to government posts in Uttar Pradesh</a:t>
            </a:r>
            <a:r>
              <a:rPr lang="en-US" dirty="0"/>
              <a:t>, where candidates challenged the </a:t>
            </a:r>
            <a:r>
              <a:rPr lang="en-US" b="1" dirty="0"/>
              <a:t>evaluation of answer sheets and selection process</a:t>
            </a:r>
            <a:r>
              <a:rPr lang="en-US" dirty="0"/>
              <a:t>.</a:t>
            </a:r>
            <a:br>
              <a:rPr lang="en-US" dirty="0"/>
            </a:br>
            <a:r>
              <a:rPr lang="en-US" dirty="0"/>
              <a:t>Some candidates were unhappy because:</a:t>
            </a:r>
            <a:br>
              <a:rPr lang="en-US" dirty="0"/>
            </a:br>
            <a:r>
              <a:rPr lang="en-US" dirty="0"/>
              <a:t>They believed their </a:t>
            </a:r>
            <a:r>
              <a:rPr lang="en-US" b="1" dirty="0"/>
              <a:t>answers were correct but marks were not awarded</a:t>
            </a:r>
            <a:r>
              <a:rPr lang="en-US" dirty="0"/>
              <a:t>.</a:t>
            </a:r>
            <a:br>
              <a:rPr lang="en-US" dirty="0"/>
            </a:br>
            <a:r>
              <a:rPr lang="en-US" dirty="0"/>
              <a:t>They wanted the Court to </a:t>
            </a:r>
            <a:r>
              <a:rPr lang="en-US" b="1" dirty="0"/>
              <a:t>re-evaluate or recheck their answer sheets</a:t>
            </a:r>
            <a:r>
              <a:rPr lang="en-US" dirty="0"/>
              <a:t>.</a:t>
            </a:r>
            <a:br>
              <a:rPr lang="en-US" dirty="0"/>
            </a:br>
            <a:r>
              <a:rPr lang="en-US" dirty="0"/>
              <a:t>They claimed there were mistakes in the answer key.</a:t>
            </a:r>
            <a:br>
              <a:rPr lang="en-US" dirty="0"/>
            </a:br>
            <a:r>
              <a:rPr lang="en-US" dirty="0"/>
              <a:t>The matter reached the Supreme Court.</a:t>
            </a:r>
            <a:br>
              <a:rPr lang="en-US" dirty="0"/>
            </a:br>
            <a:endParaRPr lang="en-US" dirty="0"/>
          </a:p>
        </p:txBody>
      </p:sp>
    </p:spTree>
    <p:extLst>
      <p:ext uri="{BB962C8B-B14F-4D97-AF65-F5344CB8AC3E}">
        <p14:creationId xmlns:p14="http://schemas.microsoft.com/office/powerpoint/2010/main" val="23825658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ABF16-76B9-0F74-5E24-079102FBA476}"/>
              </a:ext>
            </a:extLst>
          </p:cNvPr>
          <p:cNvSpPr>
            <a:spLocks noGrp="1"/>
          </p:cNvSpPr>
          <p:nvPr>
            <p:ph type="title"/>
          </p:nvPr>
        </p:nvSpPr>
        <p:spPr/>
        <p:txBody>
          <a:bodyPr/>
          <a:lstStyle/>
          <a:p>
            <a:r>
              <a:rPr lang="en-US" dirty="0"/>
              <a:t>Main Legal Issue</a:t>
            </a:r>
          </a:p>
        </p:txBody>
      </p:sp>
      <p:sp>
        <p:nvSpPr>
          <p:cNvPr id="3" name="Content Placeholder 2">
            <a:extLst>
              <a:ext uri="{FF2B5EF4-FFF2-40B4-BE49-F238E27FC236}">
                <a16:creationId xmlns:a16="http://schemas.microsoft.com/office/drawing/2014/main" id="{9214402D-914C-7B33-857A-9A677409BE78}"/>
              </a:ext>
            </a:extLst>
          </p:cNvPr>
          <p:cNvSpPr>
            <a:spLocks noGrp="1"/>
          </p:cNvSpPr>
          <p:nvPr>
            <p:ph idx="1"/>
          </p:nvPr>
        </p:nvSpPr>
        <p:spPr/>
        <p:txBody>
          <a:bodyPr/>
          <a:lstStyle/>
          <a:p>
            <a:r>
              <a:rPr lang="en-US" dirty="0"/>
              <a:t>Can courts order </a:t>
            </a:r>
            <a:r>
              <a:rPr lang="en-US" b="1" dirty="0"/>
              <a:t>re-evaluation or rechecking of answer sheets</a:t>
            </a:r>
            <a:r>
              <a:rPr lang="en-US" dirty="0"/>
              <a:t> in recruitment examinations?</a:t>
            </a:r>
          </a:p>
          <a:p>
            <a:r>
              <a:rPr lang="en-US" b="1" dirty="0"/>
              <a:t>Supreme Court’s Decision</a:t>
            </a:r>
          </a:p>
          <a:p>
            <a:r>
              <a:rPr lang="en-US" dirty="0"/>
              <a:t>The Court </a:t>
            </a:r>
            <a:r>
              <a:rPr lang="en-US" b="1" dirty="0"/>
              <a:t>refused to interfere</a:t>
            </a:r>
            <a:r>
              <a:rPr lang="en-US" dirty="0"/>
              <a:t> and laid down important principles regarding judicial review in examination matters.</a:t>
            </a:r>
            <a:endParaRPr lang="en-US" b="1" dirty="0"/>
          </a:p>
        </p:txBody>
      </p:sp>
    </p:spTree>
    <p:extLst>
      <p:ext uri="{BB962C8B-B14F-4D97-AF65-F5344CB8AC3E}">
        <p14:creationId xmlns:p14="http://schemas.microsoft.com/office/powerpoint/2010/main" val="19873930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A02AF-11A2-B76F-C905-88C4FEFD5367}"/>
              </a:ext>
            </a:extLst>
          </p:cNvPr>
          <p:cNvSpPr>
            <a:spLocks noGrp="1"/>
          </p:cNvSpPr>
          <p:nvPr>
            <p:ph type="title"/>
          </p:nvPr>
        </p:nvSpPr>
        <p:spPr/>
        <p:txBody>
          <a:bodyPr/>
          <a:lstStyle/>
          <a:p>
            <a:r>
              <a:rPr lang="en-US" dirty="0"/>
              <a:t>Key Principles Laid Down by the Court</a:t>
            </a:r>
          </a:p>
        </p:txBody>
      </p:sp>
      <p:sp>
        <p:nvSpPr>
          <p:cNvPr id="3" name="Content Placeholder 2">
            <a:extLst>
              <a:ext uri="{FF2B5EF4-FFF2-40B4-BE49-F238E27FC236}">
                <a16:creationId xmlns:a16="http://schemas.microsoft.com/office/drawing/2014/main" id="{91AB728D-9C2D-B0C1-3B70-8E8AB16AB992}"/>
              </a:ext>
            </a:extLst>
          </p:cNvPr>
          <p:cNvSpPr>
            <a:spLocks noGrp="1"/>
          </p:cNvSpPr>
          <p:nvPr>
            <p:ph idx="1"/>
          </p:nvPr>
        </p:nvSpPr>
        <p:spPr/>
        <p:txBody>
          <a:bodyPr>
            <a:normAutofit fontScale="62500" lnSpcReduction="20000"/>
          </a:bodyPr>
          <a:lstStyle/>
          <a:p>
            <a:r>
              <a:rPr lang="en-US" sz="3000" dirty="0"/>
              <a:t>The Supreme Court held:</a:t>
            </a:r>
          </a:p>
          <a:p>
            <a:r>
              <a:rPr lang="en-US" sz="3000" b="1" dirty="0"/>
              <a:t>1️⃣ Courts Should Not Normally Interfere</a:t>
            </a:r>
          </a:p>
          <a:p>
            <a:r>
              <a:rPr lang="en-US" sz="3000" dirty="0"/>
              <a:t>Courts should </a:t>
            </a:r>
            <a:r>
              <a:rPr lang="en-US" sz="3000" b="1" dirty="0"/>
              <a:t>not interfere in academic matters</a:t>
            </a:r>
            <a:r>
              <a:rPr lang="en-US" sz="3000" dirty="0"/>
              <a:t>, especially:</a:t>
            </a:r>
          </a:p>
          <a:p>
            <a:r>
              <a:rPr lang="en-US" sz="3000" dirty="0"/>
              <a:t>Evaluation of answer sheets</a:t>
            </a:r>
          </a:p>
          <a:p>
            <a:r>
              <a:rPr lang="en-US" sz="3000" dirty="0"/>
              <a:t>Academic decisions</a:t>
            </a:r>
          </a:p>
          <a:p>
            <a:r>
              <a:rPr lang="en-US" sz="3000" dirty="0"/>
              <a:t>Expert opinions</a:t>
            </a:r>
          </a:p>
          <a:p>
            <a:r>
              <a:rPr lang="en-US" sz="3000" dirty="0"/>
              <a:t>Judges are not subject experts.</a:t>
            </a:r>
          </a:p>
          <a:p>
            <a:br>
              <a:rPr lang="en-US" sz="3000" dirty="0"/>
            </a:br>
            <a:endParaRPr lang="en-US" sz="3000" dirty="0"/>
          </a:p>
          <a:p>
            <a:endParaRPr lang="en-US" dirty="0"/>
          </a:p>
        </p:txBody>
      </p:sp>
    </p:spTree>
    <p:extLst>
      <p:ext uri="{BB962C8B-B14F-4D97-AF65-F5344CB8AC3E}">
        <p14:creationId xmlns:p14="http://schemas.microsoft.com/office/powerpoint/2010/main" val="737185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F4388-EF3C-AD3D-837C-369749438D6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68B59E-7108-3E9F-E751-84B7CC63EDBA}"/>
              </a:ext>
            </a:extLst>
          </p:cNvPr>
          <p:cNvSpPr>
            <a:spLocks noGrp="1"/>
          </p:cNvSpPr>
          <p:nvPr>
            <p:ph idx="1"/>
          </p:nvPr>
        </p:nvSpPr>
        <p:spPr/>
        <p:txBody>
          <a:bodyPr/>
          <a:lstStyle/>
          <a:p>
            <a:r>
              <a:rPr lang="en-US" b="1" dirty="0"/>
              <a:t>2️⃣ No Re-evaluation Unless Rules Permit</a:t>
            </a:r>
          </a:p>
          <a:p>
            <a:r>
              <a:rPr lang="en-US" dirty="0"/>
              <a:t>Re-evaluation can only be ordered if:</a:t>
            </a:r>
          </a:p>
          <a:p>
            <a:r>
              <a:rPr lang="en-US" dirty="0"/>
              <a:t>The </a:t>
            </a:r>
            <a:r>
              <a:rPr lang="en-US" b="1" dirty="0"/>
              <a:t>rules of the examination specifically allow it</a:t>
            </a:r>
            <a:r>
              <a:rPr lang="en-US" dirty="0"/>
              <a:t>, OR</a:t>
            </a:r>
          </a:p>
          <a:p>
            <a:r>
              <a:rPr lang="en-US" dirty="0"/>
              <a:t>There is a </a:t>
            </a:r>
            <a:r>
              <a:rPr lang="en-US" b="1" dirty="0"/>
              <a:t>clear case of mala fide, fraud, or glaring illegality</a:t>
            </a:r>
            <a:endParaRPr lang="en-US" dirty="0"/>
          </a:p>
          <a:p>
            <a:r>
              <a:rPr lang="en-US" dirty="0"/>
              <a:t>If rules do not provide for re-evaluation, courts should not direct it.</a:t>
            </a:r>
          </a:p>
          <a:p>
            <a:endParaRPr lang="en-US" dirty="0"/>
          </a:p>
        </p:txBody>
      </p:sp>
    </p:spTree>
    <p:extLst>
      <p:ext uri="{BB962C8B-B14F-4D97-AF65-F5344CB8AC3E}">
        <p14:creationId xmlns:p14="http://schemas.microsoft.com/office/powerpoint/2010/main" val="40234919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683A0-605C-5E50-DFA4-4BFD8C55BB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2BA763A-0749-9DFB-244E-080F4FADA951}"/>
              </a:ext>
            </a:extLst>
          </p:cNvPr>
          <p:cNvSpPr>
            <a:spLocks noGrp="1"/>
          </p:cNvSpPr>
          <p:nvPr>
            <p:ph idx="1"/>
          </p:nvPr>
        </p:nvSpPr>
        <p:spPr/>
        <p:txBody>
          <a:bodyPr/>
          <a:lstStyle/>
          <a:p>
            <a:r>
              <a:rPr lang="en-US" b="1" dirty="0"/>
              <a:t>3️⃣ Answer Key Must Be Clearly Wrong</a:t>
            </a:r>
          </a:p>
          <a:p>
            <a:r>
              <a:rPr lang="en-US" dirty="0"/>
              <a:t>If candidates challenge an answer key:</a:t>
            </a:r>
          </a:p>
          <a:p>
            <a:r>
              <a:rPr lang="en-US" dirty="0"/>
              <a:t>The error must be </a:t>
            </a:r>
            <a:r>
              <a:rPr lang="en-US" b="1" dirty="0"/>
              <a:t>demonstrably and clearly wrong</a:t>
            </a:r>
            <a:endParaRPr lang="en-US" dirty="0"/>
          </a:p>
          <a:p>
            <a:r>
              <a:rPr lang="en-US" dirty="0"/>
              <a:t>It should not be based on “possible alternative views”</a:t>
            </a:r>
          </a:p>
          <a:p>
            <a:r>
              <a:rPr lang="en-US" dirty="0"/>
              <a:t>Only when the mistake is obvious and beyond doubt can the court interfere</a:t>
            </a:r>
          </a:p>
          <a:p>
            <a:endParaRPr lang="en-US" dirty="0"/>
          </a:p>
        </p:txBody>
      </p:sp>
    </p:spTree>
    <p:extLst>
      <p:ext uri="{BB962C8B-B14F-4D97-AF65-F5344CB8AC3E}">
        <p14:creationId xmlns:p14="http://schemas.microsoft.com/office/powerpoint/2010/main" val="17533187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F6F6C-B2C3-7ED5-8DB1-12DE22E27A3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23827A-6A48-A83B-8E24-1C8087FA9120}"/>
              </a:ext>
            </a:extLst>
          </p:cNvPr>
          <p:cNvSpPr>
            <a:spLocks noGrp="1"/>
          </p:cNvSpPr>
          <p:nvPr>
            <p:ph idx="1"/>
          </p:nvPr>
        </p:nvSpPr>
        <p:spPr/>
        <p:txBody>
          <a:bodyPr/>
          <a:lstStyle/>
          <a:p>
            <a:r>
              <a:rPr lang="en-US" b="1" dirty="0"/>
              <a:t>4️⃣ Recruitment Process Should Not Be Disturbed Lightly</a:t>
            </a:r>
          </a:p>
          <a:p>
            <a:r>
              <a:rPr lang="en-US" dirty="0"/>
              <a:t>The Court emphasized:</a:t>
            </a:r>
          </a:p>
          <a:p>
            <a:r>
              <a:rPr lang="en-US" dirty="0"/>
              <a:t>Public recruitment affects many candidates.</a:t>
            </a:r>
          </a:p>
          <a:p>
            <a:r>
              <a:rPr lang="en-US" dirty="0"/>
              <a:t>Courts should avoid disturbing the entire process unless absolutely necessary.</a:t>
            </a:r>
          </a:p>
          <a:p>
            <a:endParaRPr lang="en-US" dirty="0"/>
          </a:p>
        </p:txBody>
      </p:sp>
    </p:spTree>
    <p:extLst>
      <p:ext uri="{BB962C8B-B14F-4D97-AF65-F5344CB8AC3E}">
        <p14:creationId xmlns:p14="http://schemas.microsoft.com/office/powerpoint/2010/main" val="14200445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4468C-5366-A4F2-6DE1-A7306F222981}"/>
              </a:ext>
            </a:extLst>
          </p:cNvPr>
          <p:cNvSpPr>
            <a:spLocks noGrp="1"/>
          </p:cNvSpPr>
          <p:nvPr>
            <p:ph type="title"/>
          </p:nvPr>
        </p:nvSpPr>
        <p:spPr/>
        <p:txBody>
          <a:bodyPr>
            <a:normAutofit fontScale="90000"/>
          </a:bodyPr>
          <a:lstStyle/>
          <a:p>
            <a:r>
              <a:rPr lang="en-US" b="1" dirty="0"/>
              <a:t>Importance of the Judgment</a:t>
            </a:r>
            <a:br>
              <a:rPr lang="en-US" b="1" dirty="0"/>
            </a:br>
            <a:endParaRPr lang="en-US" dirty="0"/>
          </a:p>
        </p:txBody>
      </p:sp>
      <p:sp>
        <p:nvSpPr>
          <p:cNvPr id="3" name="Content Placeholder 2">
            <a:extLst>
              <a:ext uri="{FF2B5EF4-FFF2-40B4-BE49-F238E27FC236}">
                <a16:creationId xmlns:a16="http://schemas.microsoft.com/office/drawing/2014/main" id="{BCEB5FA0-7AF6-5730-BFF8-95EF48695A0F}"/>
              </a:ext>
            </a:extLst>
          </p:cNvPr>
          <p:cNvSpPr>
            <a:spLocks noGrp="1"/>
          </p:cNvSpPr>
          <p:nvPr>
            <p:ph idx="1"/>
          </p:nvPr>
        </p:nvSpPr>
        <p:spPr/>
        <p:txBody>
          <a:bodyPr>
            <a:normAutofit/>
          </a:bodyPr>
          <a:lstStyle/>
          <a:p>
            <a:r>
              <a:rPr lang="en-US" dirty="0"/>
              <a:t>This case became an important precedent in:</a:t>
            </a:r>
          </a:p>
          <a:p>
            <a:r>
              <a:rPr lang="en-US" dirty="0"/>
              <a:t>Recruitment examination disputes</a:t>
            </a:r>
          </a:p>
          <a:p>
            <a:r>
              <a:rPr lang="en-US" dirty="0"/>
              <a:t>Public Service Commission matters</a:t>
            </a:r>
          </a:p>
          <a:p>
            <a:r>
              <a:rPr lang="en-US" dirty="0"/>
              <a:t>Answer key challenges</a:t>
            </a:r>
          </a:p>
          <a:p>
            <a:r>
              <a:rPr lang="en-US" dirty="0"/>
              <a:t>Judicial restraint in academic decisions</a:t>
            </a:r>
          </a:p>
          <a:p>
            <a:r>
              <a:rPr lang="en-US" dirty="0"/>
              <a:t>It reinforces the principle of </a:t>
            </a:r>
            <a:r>
              <a:rPr lang="en-US" b="1" dirty="0"/>
              <a:t>limited judicial review in academic matters</a:t>
            </a:r>
            <a:r>
              <a:rPr lang="en-US" dirty="0"/>
              <a:t>.</a:t>
            </a:r>
          </a:p>
          <a:p>
            <a:endParaRPr lang="en-US" dirty="0"/>
          </a:p>
        </p:txBody>
      </p:sp>
    </p:spTree>
    <p:extLst>
      <p:ext uri="{BB962C8B-B14F-4D97-AF65-F5344CB8AC3E}">
        <p14:creationId xmlns:p14="http://schemas.microsoft.com/office/powerpoint/2010/main" val="5678573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A9229-F91E-6717-413C-8EDCE7E0831A}"/>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FD7B6549-2C03-5808-C201-082C321865CF}"/>
              </a:ext>
            </a:extLst>
          </p:cNvPr>
          <p:cNvSpPr>
            <a:spLocks noGrp="1"/>
          </p:cNvSpPr>
          <p:nvPr>
            <p:ph idx="1"/>
          </p:nvPr>
        </p:nvSpPr>
        <p:spPr/>
        <p:txBody>
          <a:bodyPr>
            <a:normAutofit fontScale="92500"/>
          </a:bodyPr>
          <a:lstStyle/>
          <a:p>
            <a:pPr>
              <a:lnSpc>
                <a:spcPct val="150000"/>
              </a:lnSpc>
            </a:pPr>
            <a:r>
              <a:rPr lang="en-US" dirty="0"/>
              <a:t>The Supreme Court said:</a:t>
            </a:r>
          </a:p>
          <a:p>
            <a:pPr>
              <a:lnSpc>
                <a:spcPct val="150000"/>
              </a:lnSpc>
            </a:pPr>
            <a:r>
              <a:rPr lang="en-US" dirty="0"/>
              <a:t>Courts are not examiners.</a:t>
            </a:r>
          </a:p>
          <a:p>
            <a:pPr>
              <a:lnSpc>
                <a:spcPct val="150000"/>
              </a:lnSpc>
            </a:pPr>
            <a:r>
              <a:rPr lang="en-US" dirty="0"/>
              <a:t>Re-evaluation cannot be ordered unless rules allow it.</a:t>
            </a:r>
          </a:p>
          <a:p>
            <a:pPr>
              <a:lnSpc>
                <a:spcPct val="150000"/>
              </a:lnSpc>
            </a:pPr>
            <a:r>
              <a:rPr lang="en-US" dirty="0"/>
              <a:t>Only clear, undeniable errors justify interference.</a:t>
            </a:r>
          </a:p>
          <a:p>
            <a:pPr>
              <a:lnSpc>
                <a:spcPct val="150000"/>
              </a:lnSpc>
            </a:pPr>
            <a:r>
              <a:rPr lang="en-US" dirty="0"/>
              <a:t>Academic decisions should be left to experts.</a:t>
            </a:r>
          </a:p>
          <a:p>
            <a:endParaRPr lang="en-US" dirty="0"/>
          </a:p>
        </p:txBody>
      </p:sp>
    </p:spTree>
    <p:extLst>
      <p:ext uri="{BB962C8B-B14F-4D97-AF65-F5344CB8AC3E}">
        <p14:creationId xmlns:p14="http://schemas.microsoft.com/office/powerpoint/2010/main" val="25821824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5D7F9C-C9F8-F675-5238-4CCDC06AABDF}"/>
              </a:ext>
            </a:extLst>
          </p:cNvPr>
          <p:cNvSpPr>
            <a:spLocks noGrp="1"/>
          </p:cNvSpPr>
          <p:nvPr>
            <p:ph idx="1"/>
          </p:nvPr>
        </p:nvSpPr>
        <p:spPr>
          <a:xfrm>
            <a:off x="2589212" y="968829"/>
            <a:ext cx="8915400" cy="4942393"/>
          </a:xfrm>
        </p:spPr>
        <p:txBody>
          <a:bodyPr>
            <a:normAutofit/>
          </a:bodyPr>
          <a:lstStyle/>
          <a:p>
            <a:pPr marL="0" indent="0" algn="just">
              <a:buNone/>
            </a:pPr>
            <a:endParaRPr lang="en-IN" sz="3600" dirty="0">
              <a:latin typeface="Arial Black" panose="020B0A04020102020204" pitchFamily="34" charset="0"/>
            </a:endParaRPr>
          </a:p>
          <a:p>
            <a:pPr marL="0" indent="0" algn="just">
              <a:buNone/>
            </a:pPr>
            <a:endParaRPr lang="en-IN" sz="3600" dirty="0">
              <a:latin typeface="Arial Black" panose="020B0A04020102020204" pitchFamily="34" charset="0"/>
            </a:endParaRPr>
          </a:p>
          <a:p>
            <a:pPr marL="0" indent="0" algn="just">
              <a:buNone/>
            </a:pPr>
            <a:endParaRPr lang="en-IN" sz="3600" dirty="0">
              <a:latin typeface="Arial Black" panose="020B0A04020102020204" pitchFamily="34" charset="0"/>
            </a:endParaRPr>
          </a:p>
          <a:p>
            <a:pPr marL="0" indent="0" algn="just">
              <a:buNone/>
            </a:pPr>
            <a:r>
              <a:rPr lang="en-IN" sz="3600" dirty="0">
                <a:latin typeface="Arial Black" panose="020B0A04020102020204" pitchFamily="34" charset="0"/>
              </a:rPr>
              <a:t>             THANK YOU</a:t>
            </a:r>
          </a:p>
        </p:txBody>
      </p:sp>
    </p:spTree>
    <p:extLst>
      <p:ext uri="{BB962C8B-B14F-4D97-AF65-F5344CB8AC3E}">
        <p14:creationId xmlns:p14="http://schemas.microsoft.com/office/powerpoint/2010/main" val="240310193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851</TotalTime>
  <Words>6894</Words>
  <Application>Microsoft Office PowerPoint</Application>
  <PresentationFormat>Widescreen</PresentationFormat>
  <Paragraphs>424</Paragraphs>
  <Slides>79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79</vt:i4>
      </vt:variant>
    </vt:vector>
  </HeadingPairs>
  <TitlesOfParts>
    <vt:vector size="86" baseType="lpstr">
      <vt:lpstr>Arial</vt:lpstr>
      <vt:lpstr>Arial Black</vt:lpstr>
      <vt:lpstr>Calibri</vt:lpstr>
      <vt:lpstr>Garamond</vt:lpstr>
      <vt:lpstr>Sylfaen</vt:lpstr>
      <vt:lpstr>Times New Roman</vt:lpstr>
      <vt:lpstr>Organic</vt:lpstr>
      <vt:lpstr>Litigation Management, Court Cases &amp; Preparation of SOF</vt:lpstr>
      <vt:lpstr>What do you mean by Pleadings? Explain the principles which should be kept in mind while drafting of pleadings.</vt:lpstr>
      <vt:lpstr>Principles of Drafting Pleadings as per Indian Laws </vt:lpstr>
      <vt:lpstr>Cause of Action (Order VII, Rule 1 of CPC) </vt:lpstr>
      <vt:lpstr>Proper Jurisdiction (Section 20 of CPC) </vt:lpstr>
      <vt:lpstr>Concise and Material Facts (Order VI, Rule 2 of CPC) </vt:lpstr>
      <vt:lpstr> Specific Relief and Relief Claimed (Order VII, Rule 1 of CPC) </vt:lpstr>
      <vt:lpstr>No Inconsistencies (Order VI, Rule 17 of CPC) </vt:lpstr>
      <vt:lpstr>Affidavit Verification (Order VI, Rule 15 of CPC) </vt:lpstr>
      <vt:lpstr>Incorporating Legal Provisions and Case Laws </vt:lpstr>
      <vt:lpstr>Particulars of the Claim (Order VI, Rule 5 of CPC) </vt:lpstr>
      <vt:lpstr>Adherence to Limitation Period (Limitation Act, 1963) </vt:lpstr>
      <vt:lpstr> No Hyperbole or Vague Allegations (Indian Evidence Act, 1872) </vt:lpstr>
      <vt:lpstr>Conclusion </vt:lpstr>
      <vt:lpstr>Discuss the fundamental rules of pleadings (civil). </vt:lpstr>
      <vt:lpstr>Rule of Clarity and Precision (Order 6, Rule 2, CPC) </vt:lpstr>
      <vt:lpstr>Statement of Facts, Not Law (Order 6, Rule 2, CPC) </vt:lpstr>
      <vt:lpstr>Concise and Relevant (Order 6, Rule 3, CPC) </vt:lpstr>
      <vt:lpstr>Pleading to Be Based on Facts (Order 6, Rule 4, CPC) </vt:lpstr>
      <vt:lpstr>Affirmative Pleading (Order 6, Rule 5, CPC) </vt:lpstr>
      <vt:lpstr>Pleading of Specific Relief (Order 6, Rule 7, CPC) </vt:lpstr>
      <vt:lpstr>Verification of Pleadings (Order 6, Rule 15, CPC) </vt:lpstr>
      <vt:lpstr>Amendment of Pleadings (Order 6, Rule 17, CPC) </vt:lpstr>
      <vt:lpstr>Substance Over Form (Order 7, Rule 11, CPC) </vt:lpstr>
      <vt:lpstr>Cause of Action (Order 7, Rule 1, CPC) </vt:lpstr>
      <vt:lpstr>Consistency in Pleading </vt:lpstr>
      <vt:lpstr>PLAINT (ORDER VII)</vt:lpstr>
      <vt:lpstr>PARTICULARS TO BE CONTAINED IN PLAINT</vt:lpstr>
      <vt:lpstr>PowerPoint Presentation</vt:lpstr>
      <vt:lpstr>PowerPoint Presentation</vt:lpstr>
      <vt:lpstr>PowerPoint Presentation</vt:lpstr>
      <vt:lpstr>RETURN OF PLAINT (RULES 10-10B)</vt:lpstr>
      <vt:lpstr>PowerPoint Presentation</vt:lpstr>
      <vt:lpstr>PowerPoint Presentation</vt:lpstr>
      <vt:lpstr>REJECTION OF PLAINT (ORDER 7, RULE 11)</vt:lpstr>
      <vt:lpstr>PowerPoint Presentation</vt:lpstr>
      <vt:lpstr>PowerPoint Presentation</vt:lpstr>
      <vt:lpstr>PowerPoint Presentation</vt:lpstr>
      <vt:lpstr>PowerPoint Presentation</vt:lpstr>
      <vt:lpstr>PROCEDURE ON REJECTION OF PLAINT (RULE 12)</vt:lpstr>
      <vt:lpstr>An Overview of e-Court Implementation in Bihar</vt:lpstr>
      <vt:lpstr>Case Information System (CIS)</vt:lpstr>
      <vt:lpstr>Manoj Kumar v. State of Bihar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Priyanka Kumari &amp; Ors. v. State of Bihar &amp; Ors.</vt:lpstr>
      <vt:lpstr>Background of the Case (Simple Explanation)</vt:lpstr>
      <vt:lpstr>Main Legal Issues</vt:lpstr>
      <vt:lpstr>PowerPoint Presentation</vt:lpstr>
      <vt:lpstr>PowerPoint Presentation</vt:lpstr>
      <vt:lpstr>PowerPoint Presentation</vt:lpstr>
      <vt:lpstr>Central Board of Secondary Education v. Aditya Bandopadhyay </vt:lpstr>
      <vt:lpstr>⚖️ (Main Issues) Facts in Issue</vt:lpstr>
      <vt:lpstr>Supreme Court’s Decision</vt:lpstr>
      <vt:lpstr>Key Observations of the Court </vt:lpstr>
      <vt:lpstr>Final Outcome</vt:lpstr>
      <vt:lpstr>Multiple Petitioners vs. State of Bihar &amp; Others</vt:lpstr>
      <vt:lpstr>  Issues Before the Court </vt:lpstr>
      <vt:lpstr>Arguments</vt:lpstr>
      <vt:lpstr>Court’s Decision</vt:lpstr>
      <vt:lpstr>PowerPoint Presentation</vt:lpstr>
      <vt:lpstr>Final Outcome</vt:lpstr>
      <vt:lpstr>Significance of the Judgment</vt:lpstr>
      <vt:lpstr>Ran Vijay Singh v. State of Uttar Pradesh</vt:lpstr>
      <vt:lpstr>Main Legal Issue</vt:lpstr>
      <vt:lpstr>Key Principles Laid Down by the Court</vt:lpstr>
      <vt:lpstr>PowerPoint Presentation</vt:lpstr>
      <vt:lpstr>PowerPoint Presentation</vt:lpstr>
      <vt:lpstr>PowerPoint Presentation</vt:lpstr>
      <vt:lpstr>Importance of the Judgment </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prasadkhushbu09@gmail.com</dc:creator>
  <cp:lastModifiedBy>prasadkhushbu09@gmail.com</cp:lastModifiedBy>
  <cp:revision>16</cp:revision>
  <dcterms:created xsi:type="dcterms:W3CDTF">2026-02-19T18:38:09Z</dcterms:created>
  <dcterms:modified xsi:type="dcterms:W3CDTF">2026-02-20T08:49:17Z</dcterms:modified>
</cp:coreProperties>
</file>